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Ex1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Ex2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charts/chartEx3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charts/chartEx4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charts/chartEx5.xml" ContentType="application/vnd.ms-office.chartex+xml"/>
  <Override PartName="/ppt/charts/style7.xml" ContentType="application/vnd.ms-office.chartstyle+xml"/>
  <Override PartName="/ppt/charts/colors7.xml" ContentType="application/vnd.ms-office.chartcolorstyle+xml"/>
  <Override PartName="/ppt/charts/chart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70" r:id="rId13"/>
    <p:sldId id="271" r:id="rId14"/>
    <p:sldId id="272" r:id="rId15"/>
    <p:sldId id="268" r:id="rId16"/>
    <p:sldId id="273" r:id="rId17"/>
    <p:sldId id="274" r:id="rId18"/>
    <p:sldId id="275" r:id="rId19"/>
    <p:sldId id="277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6" r:id="rId28"/>
    <p:sldId id="287" r:id="rId29"/>
    <p:sldId id="288" r:id="rId30"/>
    <p:sldId id="262" r:id="rId31"/>
    <p:sldId id="285" r:id="rId32"/>
    <p:sldId id="269" r:id="rId33"/>
    <p:sldId id="290" r:id="rId34"/>
    <p:sldId id="289" r:id="rId35"/>
    <p:sldId id="291" r:id="rId36"/>
    <p:sldId id="292" r:id="rId37"/>
    <p:sldId id="293" r:id="rId38"/>
    <p:sldId id="28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0" autoAdjust="0"/>
    <p:restoredTop sz="83372" autoAdjust="0"/>
  </p:normalViewPr>
  <p:slideViewPr>
    <p:cSldViewPr snapToGrid="0">
      <p:cViewPr varScale="1">
        <p:scale>
          <a:sx n="69" d="100"/>
          <a:sy n="69" d="100"/>
        </p:scale>
        <p:origin x="100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dg00008\Dropbox\Research\CTLA%202024%20SQL\sql%20problems%20v1%20-%20Fall%202023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dg00008\Dropbox\Research\CTLA%202024%20SQL\sql%20problems%20v1%20-%20Fall%202023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dg00008\Dropbox\Research\CTLA%202024%20SQL\sql%20problems%20v1%20-%20Fall%202023%20dat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dg00008\Dropbox\Research\CTLA%202024%20SQL\sql%20problems%20v1%20-%20Fall%202023%20dat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dg00008\Dropbox\Research\CTLA%202024%20SQL\sql%20problems%20v1%20-%20Fall%202023%20data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dg00008\Dropbox\Research\CTLA%202024%20SQL\sql%20problems%20v1%20-%20Fall%202023%20data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dg00008\Dropbox\Research\CTLA%202024%20SQL\sql%20problems%20v1%20-%20Fall%202023%20data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dg00008\Dropbox\Research\CTLA%202024%20SQL\sql%20problems%20v1%20-%20Fall%202023%20data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dg00008\Dropbox\Research\CTLA%202024%20SQL\sql%20problems%20v1%20-%20Fall%202023%20data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C:\Users\ndg00008\Dropbox\Research\CTLA%202024%20SQL\sql%20problems%20v1%20-%20Fall%202023%20data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file:///C:\Users\ndg00008\Dropbox\Research\CTLA%202024%20SQL\sql%20problems%20v1%20-%20Fall%202023%20data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C:\Users\ndg00008\Dropbox\Research\CTLA%202024%20SQL\sql%20problems%20v1%20-%20Fall%202023%20data.xlsx" TargetMode="External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C:\Users\ndg00008\Dropbox\Research\CTLA%202024%20SQL\sql%20problems%20v1%20-%20Fall%202023%20data.xlsx" TargetMode="External"/></Relationships>
</file>

<file path=ppt/charts/_rels/chartEx5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file:///C:\Users\ndg00008\Dropbox\Research\CTLA%202024%20SQL\sql%20problems%20v1%20-%20Fall%202023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ACCT</a:t>
            </a:r>
            <a:r>
              <a:rPr lang="en-US" baseline="0" dirty="0"/>
              <a:t> 321 Successful completion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's1'!$A$6</c:f>
              <c:strCache>
                <c:ptCount val="1"/>
                <c:pt idx="0">
                  <c:v>ACCT 321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's1'!$B$5:$F$5</c:f>
              <c:strCache>
                <c:ptCount val="5"/>
                <c:pt idx="0">
                  <c:v>selectfrom</c:v>
                </c:pt>
                <c:pt idx="1">
                  <c:v>orderby</c:v>
                </c:pt>
                <c:pt idx="2">
                  <c:v>where</c:v>
                </c:pt>
                <c:pt idx="3">
                  <c:v>where_and_or</c:v>
                </c:pt>
                <c:pt idx="4">
                  <c:v>join_inner</c:v>
                </c:pt>
              </c:strCache>
            </c:strRef>
          </c:cat>
          <c:val>
            <c:numRef>
              <c:f>'s1'!$B$6:$F$6</c:f>
              <c:numCache>
                <c:formatCode>General</c:formatCode>
                <c:ptCount val="5"/>
                <c:pt idx="0">
                  <c:v>43</c:v>
                </c:pt>
                <c:pt idx="1">
                  <c:v>42</c:v>
                </c:pt>
                <c:pt idx="2">
                  <c:v>42</c:v>
                </c:pt>
                <c:pt idx="3">
                  <c:v>35</c:v>
                </c:pt>
                <c:pt idx="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1D-49E6-9C45-257268ED7C3B}"/>
            </c:ext>
          </c:extLst>
        </c:ser>
        <c:ser>
          <c:idx val="1"/>
          <c:order val="1"/>
          <c:tx>
            <c:strRef>
              <c:f>'s1'!$A$7</c:f>
              <c:strCache>
                <c:ptCount val="1"/>
                <c:pt idx="0">
                  <c:v>ACCT 321 Incomplete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's1'!$B$5:$F$5</c:f>
              <c:strCache>
                <c:ptCount val="5"/>
                <c:pt idx="0">
                  <c:v>selectfrom</c:v>
                </c:pt>
                <c:pt idx="1">
                  <c:v>orderby</c:v>
                </c:pt>
                <c:pt idx="2">
                  <c:v>where</c:v>
                </c:pt>
                <c:pt idx="3">
                  <c:v>where_and_or</c:v>
                </c:pt>
                <c:pt idx="4">
                  <c:v>join_inner</c:v>
                </c:pt>
              </c:strCache>
            </c:strRef>
          </c:cat>
          <c:val>
            <c:numRef>
              <c:f>'s1'!$B$7:$F$7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8</c:v>
                </c:pt>
                <c:pt idx="4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1D-49E6-9C45-257268ED7C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17430943"/>
        <c:axId val="1317436703"/>
      </c:barChart>
      <c:catAx>
        <c:axId val="1317430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7436703"/>
        <c:crosses val="autoZero"/>
        <c:auto val="1"/>
        <c:lblAlgn val="ctr"/>
        <c:lblOffset val="100"/>
        <c:noMultiLvlLbl val="0"/>
      </c:catAx>
      <c:valAx>
        <c:axId val="1317436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74309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ACCT 425 Successful</a:t>
            </a:r>
            <a:r>
              <a:rPr lang="en-US" baseline="0" dirty="0"/>
              <a:t> completion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2"/>
          <c:order val="0"/>
          <c:tx>
            <c:strRef>
              <c:f>'s1'!$A$8</c:f>
              <c:strCache>
                <c:ptCount val="1"/>
                <c:pt idx="0">
                  <c:v>ACCT 425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's1'!$B$5:$F$5</c:f>
              <c:strCache>
                <c:ptCount val="5"/>
                <c:pt idx="0">
                  <c:v>selectfrom</c:v>
                </c:pt>
                <c:pt idx="1">
                  <c:v>orderby</c:v>
                </c:pt>
                <c:pt idx="2">
                  <c:v>where</c:v>
                </c:pt>
                <c:pt idx="3">
                  <c:v>where_and_or</c:v>
                </c:pt>
                <c:pt idx="4">
                  <c:v>join_inner</c:v>
                </c:pt>
              </c:strCache>
            </c:strRef>
          </c:cat>
          <c:val>
            <c:numRef>
              <c:f>'s1'!$B$8:$F$8</c:f>
              <c:numCache>
                <c:formatCode>General</c:formatCode>
                <c:ptCount val="5"/>
                <c:pt idx="0">
                  <c:v>21</c:v>
                </c:pt>
                <c:pt idx="1">
                  <c:v>21</c:v>
                </c:pt>
                <c:pt idx="2">
                  <c:v>21</c:v>
                </c:pt>
                <c:pt idx="3">
                  <c:v>21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AC-43FF-A3BE-E18FE7391674}"/>
            </c:ext>
          </c:extLst>
        </c:ser>
        <c:ser>
          <c:idx val="3"/>
          <c:order val="1"/>
          <c:tx>
            <c:strRef>
              <c:f>'s1'!$A$9</c:f>
              <c:strCache>
                <c:ptCount val="1"/>
                <c:pt idx="0">
                  <c:v>ACCT 425 Incomplete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's1'!$B$5:$F$5</c:f>
              <c:strCache>
                <c:ptCount val="5"/>
                <c:pt idx="0">
                  <c:v>selectfrom</c:v>
                </c:pt>
                <c:pt idx="1">
                  <c:v>orderby</c:v>
                </c:pt>
                <c:pt idx="2">
                  <c:v>where</c:v>
                </c:pt>
                <c:pt idx="3">
                  <c:v>where_and_or</c:v>
                </c:pt>
                <c:pt idx="4">
                  <c:v>join_inner</c:v>
                </c:pt>
              </c:strCache>
            </c:strRef>
          </c:cat>
          <c:val>
            <c:numRef>
              <c:f>'s1'!$B$9:$F$9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AC-43FF-A3BE-E18FE73916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17430943"/>
        <c:axId val="1317436703"/>
      </c:barChart>
      <c:catAx>
        <c:axId val="1317430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7436703"/>
        <c:crosses val="autoZero"/>
        <c:auto val="1"/>
        <c:lblAlgn val="ctr"/>
        <c:lblOffset val="100"/>
        <c:noMultiLvlLbl val="0"/>
      </c:catAx>
      <c:valAx>
        <c:axId val="13174367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74309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Good</a:t>
            </a:r>
            <a:r>
              <a:rPr lang="en-US" baseline="0" dirty="0"/>
              <a:t> Learning Curve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's9'!$CD$18</c:f>
              <c:strCache>
                <c:ptCount val="1"/>
                <c:pt idx="0">
                  <c:v>Time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's9'!$CD$19:$CD$28</c:f>
              <c:numCache>
                <c:formatCode>General</c:formatCode>
                <c:ptCount val="10"/>
                <c:pt idx="0">
                  <c:v>60</c:v>
                </c:pt>
                <c:pt idx="1">
                  <c:v>45</c:v>
                </c:pt>
                <c:pt idx="2">
                  <c:v>35</c:v>
                </c:pt>
                <c:pt idx="3">
                  <c:v>25</c:v>
                </c:pt>
                <c:pt idx="4">
                  <c:v>20</c:v>
                </c:pt>
                <c:pt idx="5">
                  <c:v>18</c:v>
                </c:pt>
                <c:pt idx="6">
                  <c:v>17</c:v>
                </c:pt>
                <c:pt idx="7">
                  <c:v>16</c:v>
                </c:pt>
                <c:pt idx="8">
                  <c:v>15</c:v>
                </c:pt>
                <c:pt idx="9">
                  <c:v>14.5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092-4302-B87F-DF9758A666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24288416"/>
        <c:axId val="1124271616"/>
      </c:lineChart>
      <c:catAx>
        <c:axId val="1124288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Attempt Try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4271616"/>
        <c:crosses val="autoZero"/>
        <c:auto val="1"/>
        <c:lblAlgn val="ctr"/>
        <c:lblOffset val="100"/>
        <c:noMultiLvlLbl val="0"/>
      </c:catAx>
      <c:valAx>
        <c:axId val="1124271616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taken to complete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12428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Bad</a:t>
            </a:r>
            <a:r>
              <a:rPr lang="en-US" baseline="0"/>
              <a:t> Learning Curve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's9'!$CD$18</c:f>
              <c:strCache>
                <c:ptCount val="1"/>
                <c:pt idx="0">
                  <c:v>Time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's9'!$CJ$19:$CJ$28</c:f>
              <c:numCache>
                <c:formatCode>General</c:formatCode>
                <c:ptCount val="10"/>
                <c:pt idx="0">
                  <c:v>60</c:v>
                </c:pt>
                <c:pt idx="1">
                  <c:v>55</c:v>
                </c:pt>
                <c:pt idx="2">
                  <c:v>45</c:v>
                </c:pt>
                <c:pt idx="3">
                  <c:v>60</c:v>
                </c:pt>
                <c:pt idx="4">
                  <c:v>20</c:v>
                </c:pt>
                <c:pt idx="5">
                  <c:v>55</c:v>
                </c:pt>
                <c:pt idx="6">
                  <c:v>50</c:v>
                </c:pt>
                <c:pt idx="7">
                  <c:v>16</c:v>
                </c:pt>
                <c:pt idx="8">
                  <c:v>30</c:v>
                </c:pt>
                <c:pt idx="9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AB-4806-83D0-4FE822A84E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24288416"/>
        <c:axId val="1124271616"/>
      </c:lineChart>
      <c:catAx>
        <c:axId val="1124288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Attempt Try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4271616"/>
        <c:crosses val="autoZero"/>
        <c:auto val="1"/>
        <c:lblAlgn val="ctr"/>
        <c:lblOffset val="100"/>
        <c:noMultiLvlLbl val="0"/>
      </c:catAx>
      <c:valAx>
        <c:axId val="1124271616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taken to complete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12428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Select / From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's9'!$CD$18</c:f>
              <c:strCache>
                <c:ptCount val="1"/>
                <c:pt idx="0">
                  <c:v>Time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's9'!$CC$49:$CC$53</c:f>
              <c:numCache>
                <c:formatCode>0.00</c:formatCode>
                <c:ptCount val="5"/>
                <c:pt idx="0">
                  <c:v>0.10807277891799327</c:v>
                </c:pt>
                <c:pt idx="1">
                  <c:v>8.9277533626824737E-2</c:v>
                </c:pt>
                <c:pt idx="2">
                  <c:v>-3.0902702707198568E-2</c:v>
                </c:pt>
                <c:pt idx="3">
                  <c:v>6.6210126504009842E-2</c:v>
                </c:pt>
                <c:pt idx="4">
                  <c:v>-0.23265773634162926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7F9-4747-8B6B-4DA7CB901D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24288416"/>
        <c:axId val="1124271616"/>
      </c:lineChart>
      <c:catAx>
        <c:axId val="1124288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Attempt Try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4271616"/>
        <c:crosses val="autoZero"/>
        <c:auto val="1"/>
        <c:lblAlgn val="ctr"/>
        <c:lblOffset val="100"/>
        <c:noMultiLvlLbl val="0"/>
      </c:catAx>
      <c:valAx>
        <c:axId val="1124271616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taken to complete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crossAx val="112428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Order By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's9'!$CD$18</c:f>
              <c:strCache>
                <c:ptCount val="1"/>
                <c:pt idx="0">
                  <c:v>Time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's9'!$CD$49:$CD$53</c:f>
              <c:numCache>
                <c:formatCode>0.00</c:formatCode>
                <c:ptCount val="5"/>
                <c:pt idx="0">
                  <c:v>0.16436289759932809</c:v>
                </c:pt>
                <c:pt idx="1">
                  <c:v>-3.0464631995228909E-2</c:v>
                </c:pt>
                <c:pt idx="2">
                  <c:v>-0.1041637822587705</c:v>
                </c:pt>
                <c:pt idx="3">
                  <c:v>-0.1768135873935727</c:v>
                </c:pt>
                <c:pt idx="4">
                  <c:v>-0.19747142453043701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56-4E90-8F1F-ACC1AF2740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24288416"/>
        <c:axId val="1124271616"/>
      </c:lineChart>
      <c:catAx>
        <c:axId val="1124288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Attempt Try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4271616"/>
        <c:crosses val="autoZero"/>
        <c:auto val="1"/>
        <c:lblAlgn val="ctr"/>
        <c:lblOffset val="100"/>
        <c:noMultiLvlLbl val="0"/>
      </c:catAx>
      <c:valAx>
        <c:axId val="1124271616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taken to complete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crossAx val="112428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Where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's9'!$CD$18</c:f>
              <c:strCache>
                <c:ptCount val="1"/>
                <c:pt idx="0">
                  <c:v>Time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's9'!$CE$49:$CE$53</c:f>
              <c:numCache>
                <c:formatCode>0.00</c:formatCode>
                <c:ptCount val="5"/>
                <c:pt idx="0">
                  <c:v>0.16807889908119314</c:v>
                </c:pt>
                <c:pt idx="1">
                  <c:v>-5.1799152276490651E-2</c:v>
                </c:pt>
                <c:pt idx="2">
                  <c:v>-0.10392862834225813</c:v>
                </c:pt>
                <c:pt idx="3">
                  <c:v>-3.0450421992888915E-2</c:v>
                </c:pt>
                <c:pt idx="4">
                  <c:v>1.8099303530444571E-2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C7-451D-8B7F-B3D003AA10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24288416"/>
        <c:axId val="1124271616"/>
      </c:lineChart>
      <c:catAx>
        <c:axId val="1124288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Attempt Try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4271616"/>
        <c:crosses val="autoZero"/>
        <c:auto val="1"/>
        <c:lblAlgn val="ctr"/>
        <c:lblOffset val="100"/>
        <c:noMultiLvlLbl val="0"/>
      </c:catAx>
      <c:valAx>
        <c:axId val="1124271616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taken to complete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crossAx val="112428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And</a:t>
            </a:r>
            <a:r>
              <a:rPr lang="en-US" baseline="0" dirty="0"/>
              <a:t> / Or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's9'!$CD$18</c:f>
              <c:strCache>
                <c:ptCount val="1"/>
                <c:pt idx="0">
                  <c:v>Time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's9'!$CF$49:$CF$53</c:f>
              <c:numCache>
                <c:formatCode>0.00</c:formatCode>
                <c:ptCount val="5"/>
                <c:pt idx="0">
                  <c:v>6.6011797394333147E-4</c:v>
                </c:pt>
                <c:pt idx="1">
                  <c:v>4.7838653365921725E-2</c:v>
                </c:pt>
                <c:pt idx="2">
                  <c:v>7.1211968290597533E-2</c:v>
                </c:pt>
                <c:pt idx="3">
                  <c:v>0.17338104248409461</c:v>
                </c:pt>
                <c:pt idx="4">
                  <c:v>-0.29310356993552056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CDA-49E3-B7D5-20C5123C7D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24288416"/>
        <c:axId val="1124271616"/>
      </c:lineChart>
      <c:catAx>
        <c:axId val="1124288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Attempt Try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4271616"/>
        <c:crosses val="autoZero"/>
        <c:auto val="1"/>
        <c:lblAlgn val="ctr"/>
        <c:lblOffset val="100"/>
        <c:noMultiLvlLbl val="0"/>
      </c:catAx>
      <c:valAx>
        <c:axId val="1124271616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taken to complete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crossAx val="112428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Inner</a:t>
            </a:r>
            <a:r>
              <a:rPr lang="en-US" baseline="0"/>
              <a:t> Join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's9'!$CD$18</c:f>
              <c:strCache>
                <c:ptCount val="1"/>
                <c:pt idx="0">
                  <c:v>Time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's9'!$CG$49:$CG$53</c:f>
              <c:numCache>
                <c:formatCode>0.00</c:formatCode>
                <c:ptCount val="5"/>
                <c:pt idx="0">
                  <c:v>0.38430298471928509</c:v>
                </c:pt>
                <c:pt idx="1">
                  <c:v>0.20326035056485844</c:v>
                </c:pt>
                <c:pt idx="2">
                  <c:v>-6.0896583677054618E-2</c:v>
                </c:pt>
                <c:pt idx="3">
                  <c:v>-0.25057220437848843</c:v>
                </c:pt>
                <c:pt idx="4">
                  <c:v>-0.27609454722860038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BD9-4CB2-B71E-259B68660A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24288416"/>
        <c:axId val="1124271616"/>
      </c:lineChart>
      <c:catAx>
        <c:axId val="1124288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Attempt Try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4271616"/>
        <c:crosses val="autoZero"/>
        <c:auto val="1"/>
        <c:lblAlgn val="ctr"/>
        <c:lblOffset val="100"/>
        <c:noMultiLvlLbl val="0"/>
      </c:catAx>
      <c:valAx>
        <c:axId val="1124271616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taken to complete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crossAx val="112428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's3'!$H$13:$H$78</cx:f>
        <cx:lvl ptCount="66" formatCode="0">
          <cx:pt idx="0">99.727272727272734</cx:pt>
          <cx:pt idx="1">37.454545454545453</cx:pt>
          <cx:pt idx="2">58.454545454545453</cx:pt>
          <cx:pt idx="3">20.545454545454547</cx:pt>
          <cx:pt idx="4">123</cx:pt>
          <cx:pt idx="5">35.545454545454547</cx:pt>
          <cx:pt idx="6">71.909090909090907</cx:pt>
          <cx:pt idx="7">22.272727272727273</cx:pt>
          <cx:pt idx="8">29.818181818181817</cx:pt>
          <cx:pt idx="9">25.454545454545453</cx:pt>
          <cx:pt idx="10">27.727272727272727</cx:pt>
          <cx:pt idx="11">33.272727272727273</cx:pt>
          <cx:pt idx="12">0</cx:pt>
          <cx:pt idx="13">85.909090909090907</cx:pt>
          <cx:pt idx="14">37.636363636363633</cx:pt>
          <cx:pt idx="15">63.272727272727273</cx:pt>
          <cx:pt idx="16">46.727272727272727</cx:pt>
          <cx:pt idx="17">26.363636363636363</cx:pt>
          <cx:pt idx="18">14.727272727272727</cx:pt>
          <cx:pt idx="19">27.545454545454547</cx:pt>
          <cx:pt idx="20">53.090909090909093</cx:pt>
          <cx:pt idx="21">18.09090909090909</cx:pt>
          <cx:pt idx="22">42.272727272727273</cx:pt>
          <cx:pt idx="23">71.454545454545453</cx:pt>
          <cx:pt idx="24">83.727272727272734</cx:pt>
          <cx:pt idx="25">36.454545454545453</cx:pt>
          <cx:pt idx="26">42.727272727272727</cx:pt>
          <cx:pt idx="27">37.727272727272727</cx:pt>
          <cx:pt idx="28">47.272727272727273</cx:pt>
          <cx:pt idx="29">15.727272727272727</cx:pt>
          <cx:pt idx="30">19.727272727272727</cx:pt>
          <cx:pt idx="31">44.18181818181818</cx:pt>
          <cx:pt idx="32">86.36363636363636</cx:pt>
          <cx:pt idx="33">129.72727272727272</cx:pt>
          <cx:pt idx="34">12.727272727272727</cx:pt>
          <cx:pt idx="35">31.181818181818183</cx:pt>
          <cx:pt idx="36">28.181818181818183</cx:pt>
          <cx:pt idx="37">55</cx:pt>
          <cx:pt idx="38">31</cx:pt>
          <cx:pt idx="39">48.454545454545453</cx:pt>
          <cx:pt idx="40">45.454545454545453</cx:pt>
          <cx:pt idx="41">64.36363636363636</cx:pt>
          <cx:pt idx="42">38.81818181818182</cx:pt>
          <cx:pt idx="43">127.90909090909091</cx:pt>
          <cx:pt idx="44">52.727272727272727</cx:pt>
          <cx:pt idx="45">54.363636363636367</cx:pt>
          <cx:pt idx="46">32.81818181818182</cx:pt>
          <cx:pt idx="47">71.727272727272734</cx:pt>
          <cx:pt idx="48">36.545454545454547</cx:pt>
          <cx:pt idx="49">123.27272727272727</cx:pt>
          <cx:pt idx="50">19.545454545454547</cx:pt>
          <cx:pt idx="51">22.818181818181817</cx:pt>
          <cx:pt idx="52">40.545454545454547</cx:pt>
          <cx:pt idx="53">134.45454545454547</cx:pt>
          <cx:pt idx="54">51.545454545454547</cx:pt>
          <cx:pt idx="55">79.090909090909093</cx:pt>
          <cx:pt idx="56">40</cx:pt>
          <cx:pt idx="57">44.090909090909093</cx:pt>
          <cx:pt idx="58">231.27272727272728</cx:pt>
          <cx:pt idx="59">104.18181818181819</cx:pt>
          <cx:pt idx="60">158.27272727272728</cx:pt>
          <cx:pt idx="61">29.636363636363637</cx:pt>
          <cx:pt idx="62">94</cx:pt>
          <cx:pt idx="63">20.636363636363637</cx:pt>
          <cx:pt idx="64">77.63636363636364</cx:pt>
          <cx:pt idx="65">93</cx:pt>
        </cx:lvl>
      </cx:numDim>
    </cx:data>
  </cx:chartData>
  <cx:chart>
    <cx:title pos="t" align="ctr" overlay="0">
      <cx:tx>
        <cx:txData>
          <cx:v>Select / From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 dirty="0">
              <a:solidFill>
                <a:prstClr val="black">
                  <a:lumMod val="65000"/>
                  <a:lumOff val="35000"/>
                </a:prstClr>
              </a:solidFill>
              <a:latin typeface="Aptos" panose="02110004020202020204"/>
            </a:rPr>
            <a:t>Select / From</a:t>
          </a:r>
        </a:p>
      </cx:txPr>
    </cx:title>
    <cx:plotArea>
      <cx:plotAreaRegion>
        <cx:series layoutId="clusteredColumn" uniqueId="{54802E51-2384-407F-AFEF-17FD63203047}">
          <cx:dataId val="0"/>
          <cx:layoutPr>
            <cx:binning intervalClosed="r">
              <cx:binCount val="8"/>
            </cx:binning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's3'!$I$13:$I$78</cx:f>
        <cx:lvl ptCount="66" formatCode="0">
          <cx:pt idx="0">37</cx:pt>
          <cx:pt idx="1">23.222222222222221</cx:pt>
          <cx:pt idx="2">39.555555555555557</cx:pt>
          <cx:pt idx="3">21.111111111111111</cx:pt>
          <cx:pt idx="4">59.333333333333336</cx:pt>
          <cx:pt idx="5">53.111111111111114</cx:pt>
          <cx:pt idx="6">30.333333333333332</cx:pt>
          <cx:pt idx="7">19.666666666666668</cx:pt>
          <cx:pt idx="8">27.888888888888889</cx:pt>
          <cx:pt idx="9">60.444444444444443</cx:pt>
          <cx:pt idx="10">44.444444444444443</cx:pt>
          <cx:pt idx="11">30.555555555555557</cx:pt>
          <cx:pt idx="12">0</cx:pt>
          <cx:pt idx="13">31.111111111111111</cx:pt>
          <cx:pt idx="14">42.888888888888886</cx:pt>
          <cx:pt idx="15">47.333333333333336</cx:pt>
          <cx:pt idx="16">49.888888888888886</cx:pt>
          <cx:pt idx="17">18</cx:pt>
          <cx:pt idx="18">18.888888888888889</cx:pt>
          <cx:pt idx="19">22.111111111111111</cx:pt>
          <cx:pt idx="20">48</cx:pt>
          <cx:pt idx="21">11.111111111111111</cx:pt>
          <cx:pt idx="22">31.444444444444443</cx:pt>
          <cx:pt idx="23">27.666666666666668</cx:pt>
          <cx:pt idx="24">28.666666666666668</cx:pt>
          <cx:pt idx="25">46.555555555555557</cx:pt>
          <cx:pt idx="26">50.555555555555557</cx:pt>
          <cx:pt idx="27">29.555555555555557</cx:pt>
          <cx:pt idx="28">29.666666666666668</cx:pt>
          <cx:pt idx="29">0</cx:pt>
          <cx:pt idx="30">19.222222222222221</cx:pt>
          <cx:pt idx="31">18.444444444444443</cx:pt>
          <cx:pt idx="32">58.777777777777779</cx:pt>
          <cx:pt idx="33">61.222222222222221</cx:pt>
          <cx:pt idx="34">9.6666666666666661</cx:pt>
          <cx:pt idx="35">14.777777777777779</cx:pt>
          <cx:pt idx="36">26</cx:pt>
          <cx:pt idx="37">30.666666666666668</cx:pt>
          <cx:pt idx="38">86.555555555555557</cx:pt>
          <cx:pt idx="39">41</cx:pt>
          <cx:pt idx="40">88.666666666666671</cx:pt>
          <cx:pt idx="41">33.333333333333336</cx:pt>
          <cx:pt idx="42">33.888888888888886</cx:pt>
          <cx:pt idx="43">42.111111111111114</cx:pt>
          <cx:pt idx="44">47.444444444444443</cx:pt>
          <cx:pt idx="45">95.777777777777771</cx:pt>
          <cx:pt idx="46">29.444444444444443</cx:pt>
          <cx:pt idx="47">43</cx:pt>
          <cx:pt idx="48">28.444444444444443</cx:pt>
          <cx:pt idx="49">56.333333333333336</cx:pt>
          <cx:pt idx="50">19.555555555555557</cx:pt>
          <cx:pt idx="51">18.777777777777779</cx:pt>
          <cx:pt idx="52">32.666666666666664</cx:pt>
          <cx:pt idx="53">71.111111111111114</cx:pt>
          <cx:pt idx="54">37.666666666666664</cx:pt>
          <cx:pt idx="55">18.111111111111111</cx:pt>
          <cx:pt idx="56">18.222222222222221</cx:pt>
          <cx:pt idx="57">30.555555555555557</cx:pt>
          <cx:pt idx="58">158</cx:pt>
          <cx:pt idx="59">57.111111111111114</cx:pt>
          <cx:pt idx="60">40.888888888888886</cx:pt>
          <cx:pt idx="61">43.444444444444443</cx:pt>
          <cx:pt idx="62">0</cx:pt>
          <cx:pt idx="63">18.333333333333332</cx:pt>
          <cx:pt idx="64">65.777777777777771</cx:pt>
          <cx:pt idx="65">95.888888888888886</cx:pt>
        </cx:lvl>
      </cx:numDim>
    </cx:data>
  </cx:chartData>
  <cx:chart>
    <cx:title pos="t" align="ctr" overlay="0">
      <cx:tx>
        <cx:txData>
          <cx:v>Order By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 dirty="0">
              <a:solidFill>
                <a:prstClr val="black">
                  <a:lumMod val="65000"/>
                  <a:lumOff val="35000"/>
                </a:prstClr>
              </a:solidFill>
              <a:latin typeface="Aptos" panose="02110004020202020204"/>
            </a:rPr>
            <a:t>Order By</a:t>
          </a:r>
        </a:p>
      </cx:txPr>
    </cx:title>
    <cx:plotArea>
      <cx:plotAreaRegion>
        <cx:series layoutId="clusteredColumn" uniqueId="{5D816254-4EAE-43B1-89C8-7EA2864CBED0}">
          <cx:dataId val="0"/>
          <cx:layoutPr>
            <cx:binning intervalClosed="r">
              <cx:binCount val="8"/>
            </cx:binning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's3'!$J$13:$J$78</cx:f>
        <cx:lvl ptCount="66" formatCode="0">
          <cx:pt idx="0">55</cx:pt>
          <cx:pt idx="1">35.272727272727273</cx:pt>
          <cx:pt idx="2">42.636363636363633</cx:pt>
          <cx:pt idx="3">26.454545454545453</cx:pt>
          <cx:pt idx="4">89.181818181818187</cx:pt>
          <cx:pt idx="5">39.090909090909093</cx:pt>
          <cx:pt idx="6">57.363636363636367</cx:pt>
          <cx:pt idx="7">26.454545454545453</cx:pt>
          <cx:pt idx="8">28.181818181818183</cx:pt>
          <cx:pt idx="9">29.636363636363637</cx:pt>
          <cx:pt idx="10">49.81818181818182</cx:pt>
          <cx:pt idx="11">36.636363636363633</cx:pt>
          <cx:pt idx="12">0</cx:pt>
          <cx:pt idx="13">73.36363636363636</cx:pt>
          <cx:pt idx="14">22.545454545454547</cx:pt>
          <cx:pt idx="15">112.90909090909091</cx:pt>
          <cx:pt idx="16">45.18181818181818</cx:pt>
          <cx:pt idx="17">28.90909090909091</cx:pt>
          <cx:pt idx="18">18.09090909090909</cx:pt>
          <cx:pt idx="19">30.90909090909091</cx:pt>
          <cx:pt idx="20">73.818181818181813</cx:pt>
          <cx:pt idx="21">16.90909090909091</cx:pt>
          <cx:pt idx="22">53.272727272727273</cx:pt>
          <cx:pt idx="23">37.090909090909093</cx:pt>
          <cx:pt idx="24">72.181818181818187</cx:pt>
          <cx:pt idx="25">73.727272727272734</cx:pt>
          <cx:pt idx="26">41.727272727272727</cx:pt>
          <cx:pt idx="27">30.90909090909091</cx:pt>
          <cx:pt idx="28">31.90909090909091</cx:pt>
          <cx:pt idx="29">0</cx:pt>
          <cx:pt idx="30">18.90909090909091</cx:pt>
          <cx:pt idx="31">32.454545454545453</cx:pt>
          <cx:pt idx="32">77</cx:pt>
          <cx:pt idx="33">105</cx:pt>
          <cx:pt idx="34">14.363636363636363</cx:pt>
          <cx:pt idx="35">22.727272727272727</cx:pt>
          <cx:pt idx="36">48.727272727272727</cx:pt>
          <cx:pt idx="37">51.81818181818182</cx:pt>
          <cx:pt idx="38">37.454545454545453</cx:pt>
          <cx:pt idx="39">32.727272727272727</cx:pt>
          <cx:pt idx="40">161.72727272727272</cx:pt>
          <cx:pt idx="41">27.272727272727273</cx:pt>
          <cx:pt idx="42">58.636363636363633</cx:pt>
          <cx:pt idx="43">42.636363636363633</cx:pt>
          <cx:pt idx="44">46</cx:pt>
          <cx:pt idx="45">51.454545454545453</cx:pt>
          <cx:pt idx="46">73.727272727272734</cx:pt>
          <cx:pt idx="47">48.636363636363633</cx:pt>
          <cx:pt idx="48">57.090909090909093</cx:pt>
          <cx:pt idx="49">44.636363636363633</cx:pt>
          <cx:pt idx="50">27.363636363636363</cx:pt>
          <cx:pt idx="51">34.363636363636367</cx:pt>
          <cx:pt idx="52">29.272727272727273</cx:pt>
          <cx:pt idx="53">184.27272727272728</cx:pt>
          <cx:pt idx="54">40.909090909090907</cx:pt>
          <cx:pt idx="55">23.90909090909091</cx:pt>
          <cx:pt idx="56">22.454545454545453</cx:pt>
          <cx:pt idx="57">61.272727272727273</cx:pt>
          <cx:pt idx="58">113.45454545454545</cx:pt>
          <cx:pt idx="59">102.27272727272727</cx:pt>
          <cx:pt idx="60">62.81818181818182</cx:pt>
          <cx:pt idx="61">46.727272727272727</cx:pt>
          <cx:pt idx="62">0</cx:pt>
          <cx:pt idx="63">16.181818181818183</cx:pt>
          <cx:pt idx="64">74.63636363636364</cx:pt>
          <cx:pt idx="65">210.45454545454547</cx:pt>
        </cx:lvl>
      </cx:numDim>
    </cx:data>
  </cx:chartData>
  <cx:chart>
    <cx:title pos="t" align="ctr" overlay="0">
      <cx:tx>
        <cx:txData>
          <cx:v>Where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 dirty="0">
              <a:solidFill>
                <a:prstClr val="black">
                  <a:lumMod val="65000"/>
                  <a:lumOff val="35000"/>
                </a:prstClr>
              </a:solidFill>
              <a:latin typeface="Aptos" panose="02110004020202020204"/>
            </a:rPr>
            <a:t>Where</a:t>
          </a:r>
        </a:p>
      </cx:txPr>
    </cx:title>
    <cx:plotArea>
      <cx:plotAreaRegion>
        <cx:series layoutId="clusteredColumn" uniqueId="{5D25ECED-1859-4C64-B266-011164490B29}">
          <cx:dataId val="0"/>
          <cx:layoutPr>
            <cx:binning intervalClosed="r">
              <cx:binCount val="8"/>
            </cx:binning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's3'!$K$13:$K$78</cx:f>
        <cx:lvl ptCount="66" formatCode="0">
          <cx:pt idx="0">117.25</cx:pt>
          <cx:pt idx="1">119.75</cx:pt>
          <cx:pt idx="2">495.5</cx:pt>
          <cx:pt idx="3">44.375</cx:pt>
          <cx:pt idx="4">554.375</cx:pt>
          <cx:pt idx="5">46.875</cx:pt>
          <cx:pt idx="6">59.75</cx:pt>
          <cx:pt idx="7">82.25</cx:pt>
          <cx:pt idx="8">47.5</cx:pt>
          <cx:pt idx="9">47.5</cx:pt>
          <cx:pt idx="10">40.375</cx:pt>
          <cx:pt idx="11">41.25</cx:pt>
          <cx:pt idx="12">257</cx:pt>
          <cx:pt idx="13">225.375</cx:pt>
          <cx:pt idx="14">79</cx:pt>
          <cx:pt idx="15">70.375</cx:pt>
          <cx:pt idx="16">104.125</cx:pt>
          <cx:pt idx="17">93</cx:pt>
          <cx:pt idx="18">39.125</cx:pt>
          <cx:pt idx="19">107.375</cx:pt>
          <cx:pt idx="20">48.625</cx:pt>
          <cx:pt idx="21">26.375</cx:pt>
          <cx:pt idx="22">102.625</cx:pt>
          <cx:pt idx="23">55</cx:pt>
          <cx:pt idx="24">150.5</cx:pt>
          <cx:pt idx="25">132.125</cx:pt>
          <cx:pt idx="26">0</cx:pt>
          <cx:pt idx="27">134.875</cx:pt>
          <cx:pt idx="28">63.25</cx:pt>
          <cx:pt idx="29">0</cx:pt>
          <cx:pt idx="30">26.875</cx:pt>
          <cx:pt idx="31">80.875</cx:pt>
          <cx:pt idx="32">216.875</cx:pt>
          <cx:pt idx="33">230.75</cx:pt>
          <cx:pt idx="34">24.375</cx:pt>
          <cx:pt idx="35">163.75</cx:pt>
          <cx:pt idx="36">67.125</cx:pt>
          <cx:pt idx="37">854</cx:pt>
          <cx:pt idx="38">30.125</cx:pt>
          <cx:pt idx="39">50</cx:pt>
          <cx:pt idx="40">105.75</cx:pt>
          <cx:pt idx="41">45</cx:pt>
          <cx:pt idx="42">49</cx:pt>
          <cx:pt idx="43">90.25</cx:pt>
          <cx:pt idx="44">275.75</cx:pt>
          <cx:pt idx="45">91.5</cx:pt>
          <cx:pt idx="46">126.5</cx:pt>
          <cx:pt idx="47">198</cx:pt>
          <cx:pt idx="48">55.75</cx:pt>
          <cx:pt idx="49">484.125</cx:pt>
          <cx:pt idx="50">183.375</cx:pt>
          <cx:pt idx="51">46.875</cx:pt>
          <cx:pt idx="52">192.25</cx:pt>
          <cx:pt idx="53">433.875</cx:pt>
          <cx:pt idx="54">224.625</cx:pt>
          <cx:pt idx="55">46.75</cx:pt>
          <cx:pt idx="56">67.5</cx:pt>
          <cx:pt idx="57">150</cx:pt>
          <cx:pt idx="58">174.5</cx:pt>
          <cx:pt idx="59">194.375</cx:pt>
          <cx:pt idx="60">482</cx:pt>
          <cx:pt idx="61">112.5</cx:pt>
          <cx:pt idx="62">0</cx:pt>
          <cx:pt idx="63">86.25</cx:pt>
          <cx:pt idx="64">103.75</cx:pt>
          <cx:pt idx="65">234.125</cx:pt>
        </cx:lvl>
      </cx:numDim>
    </cx:data>
  </cx:chartData>
  <cx:chart>
    <cx:title pos="t" align="ctr" overlay="0">
      <cx:tx>
        <cx:txData>
          <cx:v>And / Or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 dirty="0">
              <a:solidFill>
                <a:prstClr val="black">
                  <a:lumMod val="65000"/>
                  <a:lumOff val="35000"/>
                </a:prstClr>
              </a:solidFill>
              <a:latin typeface="Aptos" panose="02110004020202020204"/>
            </a:rPr>
            <a:t>And / Or</a:t>
          </a:r>
        </a:p>
      </cx:txPr>
    </cx:title>
    <cx:plotArea>
      <cx:plotAreaRegion>
        <cx:series layoutId="clusteredColumn" uniqueId="{67445D79-E3E3-425A-8F91-E834EA5A2EED}">
          <cx:dataId val="0"/>
          <cx:layoutPr>
            <cx:binning intervalClosed="r">
              <cx:binCount val="8"/>
            </cx:binning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's3'!$L$13:$L$78</cx:f>
        <cx:lvl ptCount="66" formatCode="0">
          <cx:pt idx="0">96.333333333333329</cx:pt>
          <cx:pt idx="1">135.75</cx:pt>
          <cx:pt idx="2">0</cx:pt>
          <cx:pt idx="3">104.25</cx:pt>
          <cx:pt idx="4">293</cx:pt>
          <cx:pt idx="5">340.33333333333331</cx:pt>
          <cx:pt idx="6">127.83333333333333</cx:pt>
          <cx:pt idx="7">135</cx:pt>
          <cx:pt idx="8">203.91666666666666</cx:pt>
          <cx:pt idx="9">114.83333333333333</cx:pt>
          <cx:pt idx="10">323.16666666666669</cx:pt>
          <cx:pt idx="11">0</cx:pt>
          <cx:pt idx="12">314</cx:pt>
          <cx:pt idx="13">238.40000000000001</cx:pt>
          <cx:pt idx="14">0</cx:pt>
          <cx:pt idx="15">206.75</cx:pt>
          <cx:pt idx="16">217.41666666666666</cx:pt>
          <cx:pt idx="17">100.33333333333333</cx:pt>
          <cx:pt idx="18">101</cx:pt>
          <cx:pt idx="19">172.16666666666666</cx:pt>
          <cx:pt idx="20">139.5</cx:pt>
          <cx:pt idx="21">63</cx:pt>
          <cx:pt idx="22">171.25</cx:pt>
          <cx:pt idx="23">233.40000000000001</cx:pt>
          <cx:pt idx="24">0</cx:pt>
          <cx:pt idx="25">566.16666666666663</cx:pt>
          <cx:pt idx="26">0</cx:pt>
          <cx:pt idx="27">278</cx:pt>
          <cx:pt idx="28">0</cx:pt>
          <cx:pt idx="29">0</cx:pt>
          <cx:pt idx="30">92.583333333333329</cx:pt>
          <cx:pt idx="31">0</cx:pt>
          <cx:pt idx="32">173.33333333333334</cx:pt>
          <cx:pt idx="33">507.66666666666669</cx:pt>
          <cx:pt idx="34">74.416666666666671</cx:pt>
          <cx:pt idx="35">155.16666666666666</cx:pt>
          <cx:pt idx="36">173.66666666666666</cx:pt>
          <cx:pt idx="37">219.83333333333334</cx:pt>
          <cx:pt idx="38">173.33333333333334</cx:pt>
          <cx:pt idx="39">0</cx:pt>
          <cx:pt idx="40">195.75</cx:pt>
          <cx:pt idx="41">182.16666666666666</cx:pt>
          <cx:pt idx="42">169.41666666666666</cx:pt>
          <cx:pt idx="43">245.33333333333334</cx:pt>
          <cx:pt idx="44">572.08333333333337</cx:pt>
          <cx:pt idx="45">157.41666666666666</cx:pt>
          <cx:pt idx="46">118.91666666666667</cx:pt>
          <cx:pt idx="47">78.416666666666671</cx:pt>
          <cx:pt idx="48">64.833333333333329</cx:pt>
          <cx:pt idx="49">95.833333333333329</cx:pt>
          <cx:pt idx="50">316.83333333333331</cx:pt>
          <cx:pt idx="51">236.75</cx:pt>
          <cx:pt idx="52">708.75</cx:pt>
          <cx:pt idx="53">0</cx:pt>
          <cx:pt idx="54">0</cx:pt>
          <cx:pt idx="55">1065</cx:pt>
          <cx:pt idx="56">240.16666666666666</cx:pt>
          <cx:pt idx="57">0</cx:pt>
          <cx:pt idx="58">373.16666666666669</cx:pt>
          <cx:pt idx="59">603.66666666666663</cx:pt>
          <cx:pt idx="60">0</cx:pt>
          <cx:pt idx="61">300.58333333333331</cx:pt>
          <cx:pt idx="62">0</cx:pt>
          <cx:pt idx="63">273.83333333333331</cx:pt>
          <cx:pt idx="64">126</cx:pt>
          <cx:pt idx="65">355</cx:pt>
        </cx:lvl>
      </cx:numDim>
    </cx:data>
  </cx:chartData>
  <cx:chart>
    <cx:title pos="t" align="ctr" overlay="0">
      <cx:tx>
        <cx:txData>
          <cx:v>Inner Join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 dirty="0">
              <a:solidFill>
                <a:prstClr val="black">
                  <a:lumMod val="65000"/>
                  <a:lumOff val="35000"/>
                </a:prstClr>
              </a:solidFill>
              <a:latin typeface="Aptos" panose="02110004020202020204"/>
            </a:rPr>
            <a:t>Inner Join</a:t>
          </a:r>
        </a:p>
      </cx:txPr>
    </cx:title>
    <cx:plotArea>
      <cx:plotAreaRegion>
        <cx:series layoutId="clusteredColumn" uniqueId="{52509AC0-1FE1-45FF-A2F2-FB3266D52A85}">
          <cx:dataId val="0"/>
          <cx:layoutPr>
            <cx:binning intervalClosed="r">
              <cx:binCount val="8"/>
            </cx:binning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FAF1-DBA1-46CB-87BE-A9E300BCE36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F1AD4-3FAE-40F7-8959-F1638FDC4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95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Hobby website,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F1AD4-3FAE-40F7-8959-F1638FDC42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36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F1AD4-3FAE-40F7-8959-F1638FDC42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89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8B186-E316-4B7E-B5F7-4DBC5336F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EAF442-425F-090F-4D15-D8A4A1191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8FD76-6F29-19EE-8636-4DB17BD67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32BC-0DD3-40F1-A326-9AE827630D46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60638-64E9-AECB-781F-57E59A3D0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6C538-BB9A-81C6-9322-FC1BC2D7E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13BE-6420-4111-8C1C-4A0E6B4B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9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66922-F516-4F53-E638-3E868BDFC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A66776-A1E0-413E-1B2B-D0903963B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AD6FF-BE92-B16C-DDEC-1C512D8B9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32BC-0DD3-40F1-A326-9AE827630D46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CBBD9-37A2-B825-E21D-BB940841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CBFD1-A160-286A-C55F-27B98DC7F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13BE-6420-4111-8C1C-4A0E6B4B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2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32ED4D-720F-8958-A215-6F062ABDD4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3ACF5-88BF-C1E5-DD0A-2CE6B01C4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014E5-0B67-104A-2F2E-51EE024CD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32BC-0DD3-40F1-A326-9AE827630D46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D2EFD-0BF9-E9C6-9127-8E4DDB52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FA58F-8232-C6C5-CB73-959EBDCCE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13BE-6420-4111-8C1C-4A0E6B4B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55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66F34-1701-8C4F-D563-FFAE9E97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3A505-3CEE-64A9-9C9D-39FC21E0C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203AF-B02B-49C6-A3F2-068E76D4D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32BC-0DD3-40F1-A326-9AE827630D46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683D2-949F-25A1-3F85-165CE9F6D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BBAB4-4CA9-C4A3-CD14-6D7E993D2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13BE-6420-4111-8C1C-4A0E6B4B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58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C3B1C-6F16-66E1-29F9-2203095FA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9032D-E936-FA6A-22C5-9935D6E07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324CD-DA83-D3F7-72AB-CE2A27077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32BC-0DD3-40F1-A326-9AE827630D46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356F0-E5C8-6D80-CD18-791609178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98A51-5758-3663-32AC-675F6E70A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13BE-6420-4111-8C1C-4A0E6B4B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68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27636-493B-37CA-37B1-84685706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0C261-BA91-73BF-0B64-96900EA21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C7EB93-34D5-E0F2-1EA3-630E00184C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CED937-D201-8792-6722-626912E14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32BC-0DD3-40F1-A326-9AE827630D46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6BF4E3-FF91-399B-D854-957E0994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73127-BEC9-B01B-C891-11C9AA2DA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13BE-6420-4111-8C1C-4A0E6B4B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31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A4E0F-8F76-E02C-B7B0-8F9129D37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41C680-80F7-25FB-9A21-95213B680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CFED8C-0354-13F0-102A-94364052F3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628C80-8FF5-B219-2540-E3BE2F9926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75ABDC-AE5E-1964-9B02-A80E674CEA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685FA3-2ED6-A077-BD0F-B6D8B8A2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32BC-0DD3-40F1-A326-9AE827630D46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2FC355-A775-FBFE-A65E-8FAFDDA2C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E18C1B-DF0C-8835-9E50-036428D7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13BE-6420-4111-8C1C-4A0E6B4B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59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A54EB-27C0-2536-F74B-5A030E0DF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4BBABA-351C-8182-2235-9435AD30B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32BC-0DD3-40F1-A326-9AE827630D46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485574-5227-0017-D519-AC5061D2B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E06D23-6A78-C4B8-A632-5784FC3CB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13BE-6420-4111-8C1C-4A0E6B4B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02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813FEF-0BC0-9E9C-1E89-4542867AC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32BC-0DD3-40F1-A326-9AE827630D46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F980B8-6681-9F36-68C5-301D882CB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7A1E8-9C1A-CBCF-4D7E-1F802149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13BE-6420-4111-8C1C-4A0E6B4B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12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46CEB-689C-8556-60C1-4EEE7D4D3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EF58B-2844-AAAA-79CF-87719A2D1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3A906F-E1C8-61D9-AC36-781F175A1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D71C7-898B-7B6C-ED96-6BCE2DEC1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32BC-0DD3-40F1-A326-9AE827630D46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3195-4793-56E5-47ED-A5D879F59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A52CB-24AD-1EA3-31FF-911A207A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13BE-6420-4111-8C1C-4A0E6B4B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98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9760F-2D0E-63C6-3115-3D96CC255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CAE779-1FCD-9288-5F91-0B45A6B6E7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0DC04D-D260-D3C5-1FA0-4789B5AB2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A2527-D579-FE9D-646E-6FDAA741C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32BC-0DD3-40F1-A326-9AE827630D46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2F980-C9F5-CD69-A3A9-8C1074053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CF2B6B-56FA-99D9-01A5-1AF2ABC64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13BE-6420-4111-8C1C-4A0E6B4B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09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3243D5-2AD5-9062-E5C1-DDB3BBD6C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2E65D-1925-88F5-E8B7-7B94AB3B5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6D9E3-6745-C3A0-83B7-3ED483321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4E32BC-0DD3-40F1-A326-9AE827630D46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F2C69-F148-859F-BC76-1825C1E845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4969A-ED20-66C1-8160-72BE1B088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BA13BE-6420-4111-8C1C-4A0E6B4B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2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14/relationships/chartEx" Target="../charts/chartEx4.xm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6.xml"/><Relationship Id="rId6" Type="http://schemas.microsoft.com/office/2014/relationships/chartEx" Target="../charts/chartEx3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14/relationships/chartEx" Target="../charts/chartEx5.xml"/><Relationship Id="rId4" Type="http://schemas.microsoft.com/office/2014/relationships/chartEx" Target="../charts/chartEx2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6BC3F-6B3E-53FD-912B-C1C3926C7A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Patterns of student success when learning SQL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ADCB0-E9B5-DFFF-3118-1A620E8FE6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Nathan Garrett, PhD CPA (WV)</a:t>
            </a:r>
          </a:p>
          <a:p>
            <a:r>
              <a:rPr lang="en-US" dirty="0"/>
              <a:t>Teaching Assistant Professor, West Virginia University</a:t>
            </a:r>
          </a:p>
          <a:p>
            <a:endParaRPr lang="en-US" dirty="0"/>
          </a:p>
          <a:p>
            <a:r>
              <a:rPr lang="en-US" dirty="0"/>
              <a:t>AAA </a:t>
            </a:r>
            <a:r>
              <a:rPr lang="en-US" dirty="0" err="1"/>
              <a:t>CTLA</a:t>
            </a:r>
            <a:r>
              <a:rPr lang="en-US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382547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54689-9636-BD0D-56EF-328720CD1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Curve Analysis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D67D14A-8362-1DF1-17D4-98B2A70224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8789680"/>
              </p:ext>
            </p:extLst>
          </p:nvPr>
        </p:nvGraphicFramePr>
        <p:xfrm>
          <a:off x="767255" y="262495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E19A905-3185-4289-84EC-026863EB30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5768922"/>
              </p:ext>
            </p:extLst>
          </p:nvPr>
        </p:nvGraphicFramePr>
        <p:xfrm>
          <a:off x="6364014" y="262495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61185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1B610-FA56-80D7-A4AA-4E245DA84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curve shows problems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7BCE562-C0F9-413F-B4C2-7CE3E558CD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9873558"/>
              </p:ext>
            </p:extLst>
          </p:nvPr>
        </p:nvGraphicFramePr>
        <p:xfrm>
          <a:off x="213885" y="1427724"/>
          <a:ext cx="4104290" cy="2518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BCC426B-3FB6-48B4-AF1A-E1649EB46A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0981396"/>
              </p:ext>
            </p:extLst>
          </p:nvPr>
        </p:nvGraphicFramePr>
        <p:xfrm>
          <a:off x="4160521" y="1338766"/>
          <a:ext cx="4104290" cy="2518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1E89E44-6E9E-4126-A4D9-01EDCB9ACA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1579519"/>
              </p:ext>
            </p:extLst>
          </p:nvPr>
        </p:nvGraphicFramePr>
        <p:xfrm>
          <a:off x="8031480" y="1164760"/>
          <a:ext cx="4104290" cy="2518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7E1B424-33F8-4A62-871B-43E21C397B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8686389"/>
              </p:ext>
            </p:extLst>
          </p:nvPr>
        </p:nvGraphicFramePr>
        <p:xfrm>
          <a:off x="2108376" y="4446007"/>
          <a:ext cx="4104290" cy="2518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1B2D687-26F4-4CF0-91BE-3B67143E18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2339099"/>
              </p:ext>
            </p:extLst>
          </p:nvPr>
        </p:nvGraphicFramePr>
        <p:xfrm>
          <a:off x="6096000" y="4111923"/>
          <a:ext cx="4104290" cy="2518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4499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B20C46-3445-3148-5E67-A218164AEC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1443"/>
            <a:ext cx="12192000" cy="635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98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0C580C-6B46-7B22-C340-5924B5B170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1039" y="342469"/>
            <a:ext cx="8437389" cy="61730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4B695F-0BFC-C127-319F-AED775E44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16" y="592701"/>
            <a:ext cx="2419688" cy="10193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C21688-85EA-ABE1-CA01-F47C7C409C80}"/>
              </a:ext>
            </a:extLst>
          </p:cNvPr>
          <p:cNvSpPr/>
          <p:nvPr/>
        </p:nvSpPr>
        <p:spPr>
          <a:xfrm>
            <a:off x="679916" y="1612018"/>
            <a:ext cx="2458719" cy="49035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13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8E1105-8856-4106-C8D2-CB2A459738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736" y="0"/>
            <a:ext cx="4560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2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4359F-9574-EDBE-66B8-24ABC7982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/ From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586EA5-824B-D126-F812-6E465B7E1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75" y="1832928"/>
            <a:ext cx="11573596" cy="27492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C0391D-211D-26E1-613E-B71ECA05D497}"/>
              </a:ext>
            </a:extLst>
          </p:cNvPr>
          <p:cNvSpPr/>
          <p:nvPr/>
        </p:nvSpPr>
        <p:spPr>
          <a:xfrm>
            <a:off x="358775" y="2560320"/>
            <a:ext cx="11573596" cy="508000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06C58-5F7F-34B4-D50D-CF59EA73C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of wrong answers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03252-EB5E-0282-22AF-FBDBB8A234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" y="475760"/>
            <a:ext cx="12192000" cy="519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45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06C58-5F7F-34B4-D50D-CF59EA73C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Wrong answers</a:t>
            </a:r>
            <a:endParaRPr lang="en-US" i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30CA17-281B-B55C-F777-735586762A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075300"/>
              </p:ext>
            </p:extLst>
          </p:nvPr>
        </p:nvGraphicFramePr>
        <p:xfrm>
          <a:off x="914400" y="2236788"/>
          <a:ext cx="7660640" cy="398113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7660640">
                  <a:extLst>
                    <a:ext uri="{9D8B030D-6E8A-4147-A177-3AD203B41FA5}">
                      <a16:colId xmlns:a16="http://schemas.microsoft.com/office/drawing/2014/main" val="749218253"/>
                    </a:ext>
                  </a:extLst>
                </a:gridCol>
              </a:tblGrid>
              <a:tr h="57024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SELECT </a:t>
                      </a:r>
                      <a:r>
                        <a:rPr lang="en-US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field1, field4, field3 </a:t>
                      </a:r>
                      <a:r>
                        <a:rPr lang="en-US" sz="2400" u="none" strike="noStrike" dirty="0">
                          <a:effectLst/>
                        </a:rPr>
                        <a:t>FROM </a:t>
                      </a:r>
                      <a:r>
                        <a:rPr lang="en-US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TABLE</a:t>
                      </a:r>
                      <a:r>
                        <a:rPr lang="en-US" sz="2400" u="none" strike="noStrike" dirty="0">
                          <a:effectLst/>
                        </a:rPr>
                        <a:t> animal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03426264"/>
                  </a:ext>
                </a:extLst>
              </a:tr>
              <a:tr h="85007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SELECT Name, Sold, Inventory FROM </a:t>
                      </a:r>
                      <a:r>
                        <a:rPr lang="en-US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TABLE: </a:t>
                      </a:r>
                      <a:r>
                        <a:rPr lang="en-US" sz="2400" u="none" strike="noStrike" dirty="0">
                          <a:effectLst/>
                        </a:rPr>
                        <a:t>animals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14644292"/>
                  </a:ext>
                </a:extLst>
              </a:tr>
              <a:tr h="57024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SELECT Name, Sold, Inventory FROM </a:t>
                      </a:r>
                      <a:r>
                        <a:rPr lang="en-US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table2</a:t>
                      </a:r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04315270"/>
                  </a:ext>
                </a:extLst>
              </a:tr>
              <a:tr h="57024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SELECT name, sold, inventory FROM </a:t>
                      </a:r>
                      <a:r>
                        <a:rPr lang="en-US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table</a:t>
                      </a:r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49225410"/>
                  </a:ext>
                </a:extLst>
              </a:tr>
              <a:tr h="85007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SELECT name, Sold, Inventory</a:t>
                      </a:r>
                      <a:r>
                        <a:rPr lang="en-US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,</a:t>
                      </a:r>
                      <a:r>
                        <a:rPr lang="en-US" sz="2400" u="none" strike="noStrike" dirty="0">
                          <a:effectLst/>
                        </a:rPr>
                        <a:t> FROM </a:t>
                      </a:r>
                      <a:r>
                        <a:rPr lang="en-US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TABLE</a:t>
                      </a:r>
                      <a:r>
                        <a:rPr lang="en-US" sz="2400" u="none" strike="noStrike" dirty="0">
                          <a:effectLst/>
                        </a:rPr>
                        <a:t> animals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10196895"/>
                  </a:ext>
                </a:extLst>
              </a:tr>
              <a:tr h="57024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SELECT </a:t>
                      </a:r>
                      <a:r>
                        <a:rPr lang="en-US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r>
                        <a:rPr lang="en-US" sz="2400" u="none" strike="noStrike" dirty="0">
                          <a:effectLst/>
                        </a:rPr>
                        <a:t> name, Sold, Inventory FROM </a:t>
                      </a:r>
                      <a:r>
                        <a:rPr lang="en-US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Inventory</a:t>
                      </a:r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98383822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5AB900-B743-1159-A0AF-F03612389A20}"/>
              </a:ext>
            </a:extLst>
          </p:cNvPr>
          <p:cNvSpPr/>
          <p:nvPr/>
        </p:nvSpPr>
        <p:spPr>
          <a:xfrm>
            <a:off x="9042400" y="2418080"/>
            <a:ext cx="2651760" cy="32207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Table name confusion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Comma and start typos</a:t>
            </a:r>
          </a:p>
        </p:txBody>
      </p:sp>
    </p:spTree>
    <p:extLst>
      <p:ext uri="{BB962C8B-B14F-4D97-AF65-F5344CB8AC3E}">
        <p14:creationId xmlns:p14="http://schemas.microsoft.com/office/powerpoint/2010/main" val="2565458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24080-2DD5-A59F-573D-618CF3054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By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9C200-8FF3-3DA1-1BB0-BB3C7E84F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9" y="2553336"/>
            <a:ext cx="11271249" cy="15411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C18704-820A-297C-74EC-1168BA34D17B}"/>
              </a:ext>
            </a:extLst>
          </p:cNvPr>
          <p:cNvSpPr/>
          <p:nvPr/>
        </p:nvSpPr>
        <p:spPr>
          <a:xfrm>
            <a:off x="307975" y="2428240"/>
            <a:ext cx="11457306" cy="528320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34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31BD6-0585-DA89-532D-166884C60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10730-7C02-CC60-A63D-B1D7F470C5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80" y="660399"/>
            <a:ext cx="11920619" cy="566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98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7F5A0-09D4-BA26-EA0F-211A9C04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Excel.fun</a:t>
            </a:r>
            <a:r>
              <a:rPr lang="en-US" dirty="0"/>
              <a:t> website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3AAB2D-5293-8A3F-FB1D-6BD5C9D77F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148" y="1428355"/>
            <a:ext cx="9541704" cy="519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33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06C58-5F7F-34B4-D50D-CF59EA73C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of wrong answers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30CA17-281B-B55C-F777-735586762A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049655"/>
              </p:ext>
            </p:extLst>
          </p:nvPr>
        </p:nvGraphicFramePr>
        <p:xfrm>
          <a:off x="741680" y="2236788"/>
          <a:ext cx="8442960" cy="431637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8442960">
                  <a:extLst>
                    <a:ext uri="{9D8B030D-6E8A-4147-A177-3AD203B41FA5}">
                      <a16:colId xmlns:a16="http://schemas.microsoft.com/office/drawing/2014/main" val="749218253"/>
                    </a:ext>
                  </a:extLst>
                </a:gridCol>
              </a:tblGrid>
              <a:tr h="57024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SELECT</a:t>
                      </a: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* FROM animals ORDER BY </a:t>
                      </a:r>
                      <a:r>
                        <a:rPr lang="en-US" sz="24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Name, Cost, Inventory, </a:t>
                      </a: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Sold</a:t>
                      </a:r>
                      <a:r>
                        <a:rPr lang="en-US" sz="24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,</a:t>
                      </a: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"Breed Rating" FROM animals</a:t>
                      </a:r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03426264"/>
                  </a:ext>
                </a:extLst>
              </a:tr>
              <a:tr h="85007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SELECT * </a:t>
                      </a:r>
                      <a:r>
                        <a:rPr lang="en-US" sz="24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Name, Cost, Inventory, Sold, Breed Rating </a:t>
                      </a: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from animals order by sold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14644292"/>
                  </a:ext>
                </a:extLst>
              </a:tr>
              <a:tr h="57024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SELECT</a:t>
                      </a: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FROM animals ORDER BY sold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04315270"/>
                  </a:ext>
                </a:extLst>
              </a:tr>
              <a:tr h="57024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Select * From</a:t>
                      </a: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ORDER by Name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49225410"/>
                  </a:ext>
                </a:extLst>
              </a:tr>
              <a:tr h="85007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SELECT</a:t>
                      </a: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* FROM animals ORDER BY Name</a:t>
                      </a:r>
                      <a:r>
                        <a:rPr lang="en-US" sz="24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, Cost, Inventory, Sold, "Breed Rating" FROM animals</a:t>
                      </a:r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10196895"/>
                  </a:ext>
                </a:extLst>
              </a:tr>
              <a:tr h="57024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SELECT *</a:t>
                      </a: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24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Name, Cost, Inventory, Sold, Breed Rating </a:t>
                      </a: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from animals order by sold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98383822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98B586-F143-8151-BAFE-BA02F7DD7D10}"/>
              </a:ext>
            </a:extLst>
          </p:cNvPr>
          <p:cNvSpPr/>
          <p:nvPr/>
        </p:nvSpPr>
        <p:spPr>
          <a:xfrm>
            <a:off x="9387840" y="2236788"/>
            <a:ext cx="2651760" cy="413508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Fieldname confusion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Missing table name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Missing spaces</a:t>
            </a:r>
          </a:p>
        </p:txBody>
      </p:sp>
    </p:spTree>
    <p:extLst>
      <p:ext uri="{BB962C8B-B14F-4D97-AF65-F5344CB8AC3E}">
        <p14:creationId xmlns:p14="http://schemas.microsoft.com/office/powerpoint/2010/main" val="267990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9DC8F-0D37-3C87-931C-7F33755C1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F2AAA-B2B7-877C-48FB-6A7039EFB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02" y="2290444"/>
            <a:ext cx="10631297" cy="25253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3A7337-84EE-0A60-926F-BFEF781E368E}"/>
              </a:ext>
            </a:extLst>
          </p:cNvPr>
          <p:cNvSpPr/>
          <p:nvPr/>
        </p:nvSpPr>
        <p:spPr>
          <a:xfrm>
            <a:off x="309497" y="4399280"/>
            <a:ext cx="11457306" cy="528320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31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91AD4-A22E-A5D1-7804-85A35FA76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9B1A2-FD02-70CA-A87D-D42EC30B1A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62" y="759179"/>
            <a:ext cx="11819675" cy="533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81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46CF2-1126-B011-E439-F9ABB4302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of wrong answers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D3FFC96-65C0-73E2-24E1-064C22506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356623"/>
              </p:ext>
            </p:extLst>
          </p:nvPr>
        </p:nvGraphicFramePr>
        <p:xfrm>
          <a:off x="492760" y="1690688"/>
          <a:ext cx="6812280" cy="49231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12280">
                  <a:extLst>
                    <a:ext uri="{9D8B030D-6E8A-4147-A177-3AD203B41FA5}">
                      <a16:colId xmlns:a16="http://schemas.microsoft.com/office/drawing/2014/main" val="3732454561"/>
                    </a:ext>
                  </a:extLst>
                </a:gridCol>
              </a:tblGrid>
              <a:tr h="163468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SELECT * </a:t>
                      </a:r>
                      <a:br>
                        <a:rPr lang="en-US" sz="2400" u="none" strike="noStrike" dirty="0">
                          <a:effectLst/>
                        </a:rPr>
                      </a:br>
                      <a:r>
                        <a:rPr lang="en-US" sz="2400" u="none" strike="noStrike" dirty="0">
                          <a:effectLst/>
                        </a:rPr>
                        <a:t>FROM sheep </a:t>
                      </a:r>
                      <a:br>
                        <a:rPr lang="en-US" sz="2400" u="none" strike="noStrike" dirty="0">
                          <a:effectLst/>
                        </a:rPr>
                      </a:br>
                      <a:r>
                        <a:rPr lang="en-US" sz="2400" u="none" strike="noStrike" dirty="0">
                          <a:effectLst/>
                        </a:rPr>
                        <a:t>WHERE </a:t>
                      </a:r>
                      <a:r>
                        <a:rPr lang="en-US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Sheep Name </a:t>
                      </a:r>
                      <a:r>
                        <a:rPr lang="en-US" sz="2400" u="none" strike="noStrike" dirty="0">
                          <a:effectLst/>
                        </a:rPr>
                        <a:t>LIKE "D%"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23437066"/>
                  </a:ext>
                </a:extLst>
              </a:tr>
              <a:tr h="188670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SELECT "Sheep Name", Price, Age, Sold, "Breed Rating" </a:t>
                      </a:r>
                      <a:br>
                        <a:rPr lang="en-US" sz="2400" u="none" strike="noStrike" dirty="0">
                          <a:effectLst/>
                        </a:rPr>
                      </a:br>
                      <a:r>
                        <a:rPr lang="en-US" sz="2400" u="none" strike="noStrike" dirty="0">
                          <a:effectLst/>
                        </a:rPr>
                        <a:t>FROM sheep </a:t>
                      </a:r>
                      <a:br>
                        <a:rPr lang="en-US" sz="2400" u="none" strike="noStrike" dirty="0">
                          <a:effectLst/>
                        </a:rPr>
                      </a:br>
                      <a:r>
                        <a:rPr lang="en-US" sz="2400" u="none" strike="noStrike" dirty="0">
                          <a:effectLst/>
                        </a:rPr>
                        <a:t>WHERE LIKE </a:t>
                      </a:r>
                      <a:r>
                        <a:rPr lang="en-US" sz="2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'Aunt'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41006668"/>
                  </a:ext>
                </a:extLst>
              </a:tr>
              <a:tr h="140173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SELECT * </a:t>
                      </a:r>
                      <a:br>
                        <a:rPr lang="en-US" sz="2400" u="none" strike="noStrike" dirty="0">
                          <a:effectLst/>
                        </a:rPr>
                      </a:br>
                      <a:r>
                        <a:rPr lang="en-US" sz="2400" u="none" strike="noStrike" dirty="0">
                          <a:effectLst/>
                        </a:rPr>
                        <a:t>FROM sheep </a:t>
                      </a:r>
                      <a:br>
                        <a:rPr lang="en-US" sz="2400" u="none" strike="noStrike" dirty="0">
                          <a:effectLst/>
                        </a:rPr>
                      </a:br>
                      <a:r>
                        <a:rPr lang="en-US" sz="2400" u="none" strike="noStrike" dirty="0">
                          <a:effectLst/>
                        </a:rPr>
                        <a:t>WHERE name LIKE </a:t>
                      </a:r>
                      <a:r>
                        <a:rPr lang="en-US" sz="2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"Aunt"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04088469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C59099-17F6-AF4B-76F8-952DC2109A38}"/>
              </a:ext>
            </a:extLst>
          </p:cNvPr>
          <p:cNvSpPr/>
          <p:nvPr/>
        </p:nvSpPr>
        <p:spPr>
          <a:xfrm>
            <a:off x="8702040" y="1740232"/>
            <a:ext cx="2651760" cy="413508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Name quoting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Missing % wildcard</a:t>
            </a:r>
          </a:p>
        </p:txBody>
      </p:sp>
    </p:spTree>
    <p:extLst>
      <p:ext uri="{BB962C8B-B14F-4D97-AF65-F5344CB8AC3E}">
        <p14:creationId xmlns:p14="http://schemas.microsoft.com/office/powerpoint/2010/main" val="2346934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6CBF6-2F00-283C-B575-6820C01F0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/ 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FE99E-DBDC-0283-7D47-8515D20C2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45" y="2806065"/>
            <a:ext cx="11946509" cy="12458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C2B1DD-4169-D3F3-7DEA-D974316A7B1A}"/>
              </a:ext>
            </a:extLst>
          </p:cNvPr>
          <p:cNvSpPr/>
          <p:nvPr/>
        </p:nvSpPr>
        <p:spPr>
          <a:xfrm>
            <a:off x="197736" y="2712720"/>
            <a:ext cx="11946509" cy="528320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43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FEF0C-31E7-6FCF-C0D8-1BAE9F3EF8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44" y="1148080"/>
            <a:ext cx="11826955" cy="470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08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3CFA93-2C77-28CA-7705-6FA41FE3A3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451177"/>
              </p:ext>
            </p:extLst>
          </p:nvPr>
        </p:nvGraphicFramePr>
        <p:xfrm>
          <a:off x="396240" y="1690688"/>
          <a:ext cx="7467600" cy="48110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67600">
                  <a:extLst>
                    <a:ext uri="{9D8B030D-6E8A-4147-A177-3AD203B41FA5}">
                      <a16:colId xmlns:a16="http://schemas.microsoft.com/office/drawing/2014/main" val="1420030857"/>
                    </a:ext>
                  </a:extLst>
                </a:gridCol>
              </a:tblGrid>
              <a:tr h="80184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SELECT * FROM cows WHERE Price &gt; 900 AND Personality </a:t>
                      </a:r>
                      <a:r>
                        <a:rPr lang="en-US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of </a:t>
                      </a:r>
                      <a:r>
                        <a:rPr lang="en-US" sz="2400" u="none" strike="noStrike" dirty="0">
                          <a:effectLst/>
                        </a:rPr>
                        <a:t>"Docile"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17904925"/>
                  </a:ext>
                </a:extLst>
              </a:tr>
              <a:tr h="80184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SELECT * FROM cows WHERE cost &gt; 925 AND </a:t>
                      </a:r>
                      <a:r>
                        <a:rPr lang="en-US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ANGRY</a:t>
                      </a:r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018623"/>
                  </a:ext>
                </a:extLst>
              </a:tr>
              <a:tr h="80184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SELECT * FROM cows WHERE Price &gt; 900 AND Personality </a:t>
                      </a:r>
                      <a:r>
                        <a:rPr lang="en-US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&lt; "</a:t>
                      </a:r>
                      <a:r>
                        <a:rPr lang="en-US" sz="2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Docile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52110063"/>
                  </a:ext>
                </a:extLst>
              </a:tr>
              <a:tr h="80184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SELECT * FROM cows WHERE price &gt; 925 AND Personality </a:t>
                      </a:r>
                      <a:r>
                        <a:rPr lang="en-US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 0</a:t>
                      </a:r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31324201"/>
                  </a:ext>
                </a:extLst>
              </a:tr>
              <a:tr h="80184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SELECT * FROM cows WHERE Price &gt; 925 AND Personality </a:t>
                      </a:r>
                      <a:r>
                        <a:rPr lang="en-US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&lt;&gt;</a:t>
                      </a:r>
                      <a:r>
                        <a:rPr lang="en-US" sz="2400" u="none" strike="noStrike" dirty="0">
                          <a:effectLst/>
                        </a:rPr>
                        <a:t>"docile"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67393548"/>
                  </a:ext>
                </a:extLst>
              </a:tr>
              <a:tr h="80184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SELECT * FROM Cows WHERE Price &gt; $925 AND Personality =</a:t>
                      </a:r>
                      <a:r>
                        <a:rPr lang="en-US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Angry</a:t>
                      </a:r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39694957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EE1A303-7E1D-18BD-6BF5-5452FDB67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of wrong answers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1D2DFF-7B74-CBCE-A9EC-8A46C800508E}"/>
              </a:ext>
            </a:extLst>
          </p:cNvPr>
          <p:cNvSpPr/>
          <p:nvPr/>
        </p:nvSpPr>
        <p:spPr>
          <a:xfrm>
            <a:off x="8702040" y="1740232"/>
            <a:ext cx="2651760" cy="413508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Name quoting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Wrong comparison operator</a:t>
            </a:r>
          </a:p>
        </p:txBody>
      </p:sp>
    </p:spTree>
    <p:extLst>
      <p:ext uri="{BB962C8B-B14F-4D97-AF65-F5344CB8AC3E}">
        <p14:creationId xmlns:p14="http://schemas.microsoft.com/office/powerpoint/2010/main" val="2276319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3E26E-F309-A2BE-83A1-6E3BD23C1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Join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B94395-1D67-CB66-54D4-6274EC465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34" y="2276474"/>
            <a:ext cx="11457305" cy="31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3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8C9E5-A3A8-319B-F7C3-7E1EAA59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CC8C02-5998-1236-DC93-5181038870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82" y="301167"/>
            <a:ext cx="11612697" cy="625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37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24B95-A9A4-7CCF-994E-233EF7678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of wrong answers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EA7994F-75D2-EF1D-3326-E211A22FC5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97784"/>
              </p:ext>
            </p:extLst>
          </p:nvPr>
        </p:nvGraphicFramePr>
        <p:xfrm>
          <a:off x="325120" y="1930398"/>
          <a:ext cx="11541760" cy="43891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41760">
                  <a:extLst>
                    <a:ext uri="{9D8B030D-6E8A-4147-A177-3AD203B41FA5}">
                      <a16:colId xmlns:a16="http://schemas.microsoft.com/office/drawing/2014/main" val="4123532771"/>
                    </a:ext>
                  </a:extLst>
                </a:gridCol>
              </a:tblGrid>
              <a:tr h="764258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SELECT </a:t>
                      </a:r>
                      <a:r>
                        <a:rPr lang="en-US" sz="2200" u="none" strike="noStrike" dirty="0" err="1">
                          <a:effectLst/>
                        </a:rPr>
                        <a:t>Parent_PK</a:t>
                      </a:r>
                      <a:r>
                        <a:rPr lang="en-US" sz="2200" u="none" strike="noStrike" dirty="0">
                          <a:effectLst/>
                        </a:rPr>
                        <a:t>, Name</a:t>
                      </a:r>
                      <a:r>
                        <a:rPr lang="en-US" sz="2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r>
                        <a:rPr lang="en-US" sz="2200" u="none" strike="noStrike" dirty="0">
                          <a:effectLst/>
                        </a:rPr>
                        <a:t> FROM parents </a:t>
                      </a:r>
                      <a:br>
                        <a:rPr lang="en-US" sz="2200" u="none" strike="noStrike" dirty="0">
                          <a:effectLst/>
                        </a:rPr>
                      </a:br>
                      <a:r>
                        <a:rPr lang="en-US" sz="2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INNER JOIN puppies ON </a:t>
                      </a:r>
                      <a:r>
                        <a:rPr lang="en-US" sz="22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parents.Parent_PK</a:t>
                      </a:r>
                      <a:r>
                        <a:rPr lang="en-US" sz="2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200" u="none" strike="noStrike" dirty="0">
                          <a:effectLst/>
                        </a:rPr>
                        <a:t>= </a:t>
                      </a:r>
                      <a:r>
                        <a:rPr lang="en-US" sz="2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Snoopy</a:t>
                      </a:r>
                      <a:endParaRPr lang="en-US" sz="2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8" marR="3708" marT="3708" marB="0" anchor="b"/>
                </a:tc>
                <a:extLst>
                  <a:ext uri="{0D108BD9-81ED-4DB2-BD59-A6C34878D82A}">
                    <a16:rowId xmlns:a16="http://schemas.microsoft.com/office/drawing/2014/main" val="1873869676"/>
                  </a:ext>
                </a:extLst>
              </a:tr>
              <a:tr h="469726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SELECT Name FROM parents </a:t>
                      </a:r>
                      <a:r>
                        <a:rPr lang="en-US" sz="2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INNER JOIN puppies ON </a:t>
                      </a:r>
                      <a:r>
                        <a:rPr lang="en-US" sz="22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parents.Parent_PK</a:t>
                      </a:r>
                      <a:r>
                        <a:rPr lang="en-US" sz="2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= </a:t>
                      </a:r>
                      <a:r>
                        <a:rPr lang="en-US" sz="22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puppies.Name</a:t>
                      </a:r>
                      <a:endParaRPr lang="en-US" sz="2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8" marR="3708" marT="3708" marB="0" anchor="b"/>
                </a:tc>
                <a:extLst>
                  <a:ext uri="{0D108BD9-81ED-4DB2-BD59-A6C34878D82A}">
                    <a16:rowId xmlns:a16="http://schemas.microsoft.com/office/drawing/2014/main" val="3820913726"/>
                  </a:ext>
                </a:extLst>
              </a:tr>
              <a:tr h="469726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SELECT </a:t>
                      </a:r>
                      <a:r>
                        <a:rPr lang="en-US" sz="2200" u="none" strike="noStrike" dirty="0" err="1">
                          <a:effectLst/>
                        </a:rPr>
                        <a:t>parents.Name</a:t>
                      </a:r>
                      <a:r>
                        <a:rPr lang="en-US" sz="2200" u="none" strike="noStrike" dirty="0">
                          <a:effectLst/>
                        </a:rPr>
                        <a:t> FROM parents </a:t>
                      </a:r>
                      <a:r>
                        <a:rPr lang="en-US" sz="2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INNER JOIN puppies ON </a:t>
                      </a:r>
                      <a:r>
                        <a:rPr lang="en-US" sz="22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parents.Name</a:t>
                      </a:r>
                      <a:r>
                        <a:rPr lang="en-US" sz="2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= </a:t>
                      </a:r>
                      <a:r>
                        <a:rPr lang="en-US" sz="22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puppies.Name</a:t>
                      </a:r>
                      <a:endParaRPr lang="en-US" sz="2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8" marR="3708" marT="3708" marB="0" anchor="b"/>
                </a:tc>
                <a:extLst>
                  <a:ext uri="{0D108BD9-81ED-4DB2-BD59-A6C34878D82A}">
                    <a16:rowId xmlns:a16="http://schemas.microsoft.com/office/drawing/2014/main" val="3764979500"/>
                  </a:ext>
                </a:extLst>
              </a:tr>
              <a:tr h="764258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SELECT Snoopy.*, </a:t>
                      </a:r>
                      <a:r>
                        <a:rPr lang="en-US" sz="2200" u="none" strike="noStrike" dirty="0" err="1">
                          <a:effectLst/>
                        </a:rPr>
                        <a:t>parents.Name</a:t>
                      </a:r>
                      <a:r>
                        <a:rPr lang="en-US" sz="2200" u="none" strike="noStrike" dirty="0">
                          <a:effectLst/>
                        </a:rPr>
                        <a:t> FROM parents </a:t>
                      </a:r>
                      <a:r>
                        <a:rPr lang="en-US" sz="2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INNER JOIN puppies ON </a:t>
                      </a:r>
                      <a:r>
                        <a:rPr lang="en-US" sz="22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parents.Parent_PK</a:t>
                      </a:r>
                      <a:r>
                        <a:rPr lang="en-US" sz="2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= </a:t>
                      </a:r>
                      <a:r>
                        <a:rPr lang="en-US" sz="22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puppies.FK_to_Parent</a:t>
                      </a:r>
                      <a:endParaRPr lang="en-US" sz="2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8" marR="3708" marT="3708" marB="0" anchor="b"/>
                </a:tc>
                <a:extLst>
                  <a:ext uri="{0D108BD9-81ED-4DB2-BD59-A6C34878D82A}">
                    <a16:rowId xmlns:a16="http://schemas.microsoft.com/office/drawing/2014/main" val="2830159325"/>
                  </a:ext>
                </a:extLst>
              </a:tr>
              <a:tr h="38423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SELECT * FROM parents WHERE </a:t>
                      </a:r>
                      <a:r>
                        <a:rPr lang="en-US" sz="22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Parent_PK</a:t>
                      </a:r>
                      <a:r>
                        <a:rPr lang="en-US" sz="2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AND </a:t>
                      </a:r>
                      <a:r>
                        <a:rPr lang="en-US" sz="2200" u="none" strike="noStrike" dirty="0">
                          <a:effectLst/>
                        </a:rPr>
                        <a:t>Name = "Snoopy"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8" marR="3708" marT="3708" marB="0" anchor="b"/>
                </a:tc>
                <a:extLst>
                  <a:ext uri="{0D108BD9-81ED-4DB2-BD59-A6C34878D82A}">
                    <a16:rowId xmlns:a16="http://schemas.microsoft.com/office/drawing/2014/main" val="1031825821"/>
                  </a:ext>
                </a:extLst>
              </a:tr>
              <a:tr h="38423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SELECT parents.* FROM parents </a:t>
                      </a:r>
                      <a:r>
                        <a:rPr lang="en-US" sz="2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INNER JOIN Name ON parents</a:t>
                      </a:r>
                      <a:endParaRPr lang="en-US" sz="2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8" marR="3708" marT="3708" marB="0" anchor="b"/>
                </a:tc>
                <a:extLst>
                  <a:ext uri="{0D108BD9-81ED-4DB2-BD59-A6C34878D82A}">
                    <a16:rowId xmlns:a16="http://schemas.microsoft.com/office/drawing/2014/main" val="2831764147"/>
                  </a:ext>
                </a:extLst>
              </a:tr>
              <a:tr h="38423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SELECT parents.* FROM parents WHERE </a:t>
                      </a:r>
                      <a:r>
                        <a:rPr lang="en-US" sz="2200" u="none" strike="noStrike" dirty="0" err="1">
                          <a:effectLst/>
                        </a:rPr>
                        <a:t>Parent_PK</a:t>
                      </a:r>
                      <a:r>
                        <a:rPr lang="en-US" sz="2200" u="none" strike="noStrike" dirty="0">
                          <a:effectLst/>
                        </a:rPr>
                        <a:t> = 11 AND Name = "Snoopy"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8" marR="3708" marT="3708" marB="0" anchor="b"/>
                </a:tc>
                <a:extLst>
                  <a:ext uri="{0D108BD9-81ED-4DB2-BD59-A6C34878D82A}">
                    <a16:rowId xmlns:a16="http://schemas.microsoft.com/office/drawing/2014/main" val="488483085"/>
                  </a:ext>
                </a:extLst>
              </a:tr>
              <a:tr h="38423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SELECT * FROM parents WHERE </a:t>
                      </a:r>
                      <a:r>
                        <a:rPr lang="en-US" sz="2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Name =</a:t>
                      </a:r>
                      <a:r>
                        <a:rPr lang="en-US" sz="22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Parent_PK</a:t>
                      </a:r>
                      <a:r>
                        <a:rPr lang="en-US" sz="2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="Snoopy"</a:t>
                      </a:r>
                      <a:endParaRPr lang="en-US" sz="2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8" marR="3708" marT="3708" marB="0" anchor="b"/>
                </a:tc>
                <a:extLst>
                  <a:ext uri="{0D108BD9-81ED-4DB2-BD59-A6C34878D82A}">
                    <a16:rowId xmlns:a16="http://schemas.microsoft.com/office/drawing/2014/main" val="877852987"/>
                  </a:ext>
                </a:extLst>
              </a:tr>
              <a:tr h="38423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SELECT </a:t>
                      </a:r>
                      <a:r>
                        <a:rPr lang="en-US" sz="2200" u="none" strike="noStrike" dirty="0" err="1">
                          <a:effectLst/>
                        </a:rPr>
                        <a:t>Parent_PK</a:t>
                      </a:r>
                      <a:r>
                        <a:rPr lang="en-US" sz="2200" u="none" strike="noStrike" dirty="0">
                          <a:effectLst/>
                        </a:rPr>
                        <a:t> </a:t>
                      </a:r>
                      <a:r>
                        <a:rPr lang="en-US" sz="2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AND</a:t>
                      </a:r>
                      <a:r>
                        <a:rPr lang="en-US" sz="2200" u="none" strike="noStrike" dirty="0">
                          <a:effectLst/>
                        </a:rPr>
                        <a:t> Name FROM parents WHERE Name = "Snoopy"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8" marR="3708" marT="3708" marB="0" anchor="b"/>
                </a:tc>
                <a:extLst>
                  <a:ext uri="{0D108BD9-81ED-4DB2-BD59-A6C34878D82A}">
                    <a16:rowId xmlns:a16="http://schemas.microsoft.com/office/drawing/2014/main" val="135067122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C9C810A-3DD3-CCF3-97A4-A5387849CC0E}"/>
              </a:ext>
            </a:extLst>
          </p:cNvPr>
          <p:cNvSpPr/>
          <p:nvPr/>
        </p:nvSpPr>
        <p:spPr>
          <a:xfrm>
            <a:off x="7310120" y="236552"/>
            <a:ext cx="4363720" cy="215104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No join yet…</a:t>
            </a:r>
          </a:p>
          <a:p>
            <a:pPr algn="ctr"/>
            <a:r>
              <a:rPr lang="en-US" sz="3200" dirty="0"/>
              <a:t>AND versus comma</a:t>
            </a:r>
          </a:p>
          <a:p>
            <a:pPr algn="ctr"/>
            <a:r>
              <a:rPr lang="en-US" sz="3200" dirty="0"/>
              <a:t>Wrong join fields</a:t>
            </a:r>
          </a:p>
        </p:txBody>
      </p:sp>
    </p:spTree>
    <p:extLst>
      <p:ext uri="{BB962C8B-B14F-4D97-AF65-F5344CB8AC3E}">
        <p14:creationId xmlns:p14="http://schemas.microsoft.com/office/powerpoint/2010/main" val="4081324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C9FDB02-6490-DC8E-7D7C-EAB3BF52FC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333" y="1685432"/>
            <a:ext cx="12105333" cy="4559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0B65E6F-E917-9209-8E7B-EE9BFAFE9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Hints, errors, and yes/no feedback</a:t>
            </a:r>
          </a:p>
        </p:txBody>
      </p:sp>
    </p:spTree>
    <p:extLst>
      <p:ext uri="{BB962C8B-B14F-4D97-AF65-F5344CB8AC3E}">
        <p14:creationId xmlns:p14="http://schemas.microsoft.com/office/powerpoint/2010/main" val="198096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07F58-6EA2-4796-B88E-CB0E8DE03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849"/>
            <a:ext cx="10515600" cy="1325563"/>
          </a:xfrm>
        </p:spPr>
        <p:txBody>
          <a:bodyPr/>
          <a:lstStyle/>
          <a:p>
            <a:r>
              <a:rPr lang="en-US" dirty="0"/>
              <a:t>Problem with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CCAA0-D703-4BEE-A165-C41CD4EA1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25207" cy="4351338"/>
          </a:xfrm>
        </p:spPr>
        <p:txBody>
          <a:bodyPr/>
          <a:lstStyle/>
          <a:p>
            <a:r>
              <a:rPr lang="en-US" dirty="0"/>
              <a:t>Error (but no feedback)</a:t>
            </a:r>
          </a:p>
          <a:p>
            <a:r>
              <a:rPr lang="en-US" dirty="0"/>
              <a:t>Timeout solution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4DA04-C1C9-FE99-00C4-80D33D239A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228" y="2977103"/>
            <a:ext cx="4829283" cy="37654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EA3105-3332-40CB-75C1-9B1F21E17F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27" y="2977103"/>
            <a:ext cx="5925207" cy="360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476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9264F-6B0C-08BF-E2BE-F68BD1167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DD4CD-4979-CFED-4485-5256CC0BB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2676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Lots of typos</a:t>
            </a:r>
          </a:p>
          <a:p>
            <a:r>
              <a:rPr lang="en-US" dirty="0"/>
              <a:t>Cargo cult of prior things typed in</a:t>
            </a:r>
          </a:p>
          <a:p>
            <a:pPr lvl="1"/>
            <a:r>
              <a:rPr lang="en-US" i="1" dirty="0"/>
              <a:t>Last time I typed in each column in the SELECT</a:t>
            </a:r>
          </a:p>
          <a:p>
            <a:pPr lvl="1"/>
            <a:r>
              <a:rPr lang="en-US" i="1" dirty="0"/>
              <a:t>Last video used the INVENTORY table</a:t>
            </a:r>
          </a:p>
          <a:p>
            <a:r>
              <a:rPr lang="en-US" dirty="0"/>
              <a:t>Matching quotes is very hard (double v. single)</a:t>
            </a:r>
          </a:p>
          <a:p>
            <a:r>
              <a:rPr lang="en-US" dirty="0"/>
              <a:t>Field v. value confusion</a:t>
            </a:r>
          </a:p>
          <a:p>
            <a:r>
              <a:rPr lang="en-US" dirty="0"/>
              <a:t>Randomly typing in things in instructions without reading them</a:t>
            </a:r>
          </a:p>
          <a:p>
            <a:r>
              <a:rPr lang="en-US" dirty="0"/>
              <a:t>What happens when they get stuck?</a:t>
            </a:r>
          </a:p>
        </p:txBody>
      </p:sp>
      <p:pic>
        <p:nvPicPr>
          <p:cNvPr id="4" name="Inner Join Student Scrolling Results">
            <a:hlinkClick r:id="" action="ppaction://media"/>
            <a:extLst>
              <a:ext uri="{FF2B5EF4-FFF2-40B4-BE49-F238E27FC236}">
                <a16:creationId xmlns:a16="http://schemas.microsoft.com/office/drawing/2014/main" id="{D175F8E1-5DB8-39FF-AC12-152525E399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7621" y="619760"/>
            <a:ext cx="5234379" cy="1679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3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8DE295-474C-33EC-B373-6BF85684A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ChatGPT do in answering?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F3CF96-46BE-64E9-E970-7F764739516C}"/>
              </a:ext>
            </a:extLst>
          </p:cNvPr>
          <p:cNvSpPr txBox="1"/>
          <p:nvPr/>
        </p:nvSpPr>
        <p:spPr>
          <a:xfrm>
            <a:off x="680720" y="1974334"/>
            <a:ext cx="9184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Give me the code for these </a:t>
            </a:r>
            <a:r>
              <a:rPr lang="en-US" dirty="0" err="1"/>
              <a:t>sql</a:t>
            </a:r>
            <a:r>
              <a:rPr lang="en-US" dirty="0"/>
              <a:t> questions…  Write a query that shows the PK and name of the parent dog named Snoopy.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1B90E1-53D1-C1DE-9FE6-61D41409E2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452" y="3173481"/>
            <a:ext cx="7901095" cy="339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972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C3F89-5FCF-C098-40B2-677616584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022080-FB02-AB5A-C538-8E44817543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6049" y="152400"/>
            <a:ext cx="7899902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37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8EB59-60D8-EB75-9109-5614AE22A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encourage students to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466B1-99DF-C971-753A-19F7F3661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ChatGPT doesn’t know the table structure</a:t>
            </a:r>
          </a:p>
          <a:p>
            <a:r>
              <a:rPr lang="en-US" dirty="0"/>
              <a:t>It assumes</a:t>
            </a:r>
          </a:p>
          <a:p>
            <a:pPr lvl="1"/>
            <a:r>
              <a:rPr lang="en-US" dirty="0"/>
              <a:t>Primary and foreign key names are identical</a:t>
            </a:r>
          </a:p>
          <a:p>
            <a:pPr lvl="1"/>
            <a:r>
              <a:rPr lang="en-US" dirty="0"/>
              <a:t>Fields use </a:t>
            </a:r>
            <a:r>
              <a:rPr lang="en-US" dirty="0" err="1"/>
              <a:t>snake_case</a:t>
            </a:r>
            <a:endParaRPr lang="en-US" dirty="0"/>
          </a:p>
          <a:p>
            <a:r>
              <a:rPr lang="en-US" dirty="0"/>
              <a:t>Automatically adds</a:t>
            </a:r>
          </a:p>
          <a:p>
            <a:pPr lvl="1"/>
            <a:r>
              <a:rPr lang="en-US" dirty="0"/>
              <a:t>Semicolon at the end of each command</a:t>
            </a:r>
            <a:r>
              <a:rPr lang="en-US" dirty="0">
                <a:highlight>
                  <a:srgbClr val="FFFF00"/>
                </a:highlight>
              </a:rPr>
              <a:t>;</a:t>
            </a:r>
          </a:p>
          <a:p>
            <a:pPr lvl="1"/>
            <a:r>
              <a:rPr lang="en-US" dirty="0"/>
              <a:t>Line returns at the end of each major command</a:t>
            </a:r>
          </a:p>
          <a:p>
            <a:pPr lvl="1"/>
            <a:r>
              <a:rPr lang="en-US" dirty="0"/>
              <a:t>Format (command in CAPITAL letters, with no spaces before)</a:t>
            </a:r>
          </a:p>
        </p:txBody>
      </p:sp>
    </p:spTree>
    <p:extLst>
      <p:ext uri="{BB962C8B-B14F-4D97-AF65-F5344CB8AC3E}">
        <p14:creationId xmlns:p14="http://schemas.microsoft.com/office/powerpoint/2010/main" val="13306734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384E7-80D7-8F94-B0D9-61DF1FC1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many students used ChatGPT?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F1049C-0304-740F-BF9F-C14307D68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66 students</a:t>
            </a:r>
          </a:p>
          <a:p>
            <a:r>
              <a:rPr lang="en-US" dirty="0"/>
              <a:t>16 users</a:t>
            </a:r>
          </a:p>
          <a:p>
            <a:pPr lvl="1"/>
            <a:r>
              <a:rPr lang="en-US" dirty="0"/>
              <a:t>2 from the beginning</a:t>
            </a:r>
          </a:p>
          <a:p>
            <a:pPr lvl="1"/>
            <a:r>
              <a:rPr lang="en-US" dirty="0"/>
              <a:t>5 after a good start</a:t>
            </a:r>
          </a:p>
          <a:p>
            <a:pPr lvl="1"/>
            <a:r>
              <a:rPr lang="en-US" dirty="0"/>
              <a:t>7 occasionally</a:t>
            </a:r>
          </a:p>
        </p:txBody>
      </p:sp>
    </p:spTree>
    <p:extLst>
      <p:ext uri="{BB962C8B-B14F-4D97-AF65-F5344CB8AC3E}">
        <p14:creationId xmlns:p14="http://schemas.microsoft.com/office/powerpoint/2010/main" val="94646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0662E-82B6-E7DD-D9FB-249452028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4DC4B4-1F7C-73BB-9A37-9D1D4CD0A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36" y="0"/>
            <a:ext cx="10913044" cy="1873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902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0662E-82B6-E7DD-D9FB-249452028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4DC4B4-1F7C-73BB-9A37-9D1D4CD0A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96" y="-9926320"/>
            <a:ext cx="10913044" cy="1873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272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4F06F-BD9F-4D9E-E1CC-4726A7393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ED0D7-DA00-7CCA-D552-60B3E7A9C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9575800" cy="481901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Cognitive Load Theory</a:t>
            </a:r>
          </a:p>
          <a:p>
            <a:pPr lvl="1"/>
            <a:r>
              <a:rPr lang="en-US" dirty="0"/>
              <a:t>Intrinsic, extrinsic, and germane cognitive load</a:t>
            </a:r>
          </a:p>
          <a:p>
            <a:pPr lvl="1"/>
            <a:r>
              <a:rPr lang="en-US" b="1" dirty="0"/>
              <a:t>Limited </a:t>
            </a:r>
            <a:r>
              <a:rPr lang="en-US" dirty="0"/>
              <a:t>working memory</a:t>
            </a:r>
          </a:p>
          <a:p>
            <a:pPr lvl="1"/>
            <a:endParaRPr lang="en-US" dirty="0"/>
          </a:p>
          <a:p>
            <a:r>
              <a:rPr lang="en-US" dirty="0"/>
              <a:t>Split instruction</a:t>
            </a:r>
          </a:p>
          <a:p>
            <a:pPr lvl="1"/>
            <a:r>
              <a:rPr lang="en-US" dirty="0"/>
              <a:t>Introduction and repetition of minimal examples</a:t>
            </a:r>
          </a:p>
          <a:p>
            <a:pPr lvl="1"/>
            <a:r>
              <a:rPr lang="en-US" dirty="0"/>
              <a:t>Do not reinforce older skills</a:t>
            </a:r>
          </a:p>
          <a:p>
            <a:pPr lvl="1"/>
            <a:r>
              <a:rPr lang="en-US" dirty="0"/>
              <a:t>Separate integration step</a:t>
            </a:r>
          </a:p>
          <a:p>
            <a:pPr lvl="1"/>
            <a:r>
              <a:rPr lang="en-US" dirty="0"/>
              <a:t>Defer text until after core skills developed</a:t>
            </a:r>
          </a:p>
          <a:p>
            <a:pPr lvl="1"/>
            <a:endParaRPr lang="en-US" dirty="0"/>
          </a:p>
          <a:p>
            <a:r>
              <a:rPr lang="en-US" dirty="0"/>
              <a:t>SQL</a:t>
            </a:r>
          </a:p>
          <a:p>
            <a:pPr lvl="1"/>
            <a:r>
              <a:rPr lang="en-US" dirty="0"/>
              <a:t>Quotes are </a:t>
            </a:r>
            <a:r>
              <a:rPr lang="en-US" i="1" dirty="0"/>
              <a:t>very </a:t>
            </a:r>
            <a:r>
              <a:rPr lang="en-US" dirty="0"/>
              <a:t>hard</a:t>
            </a:r>
          </a:p>
          <a:p>
            <a:pPr lvl="1"/>
            <a:r>
              <a:rPr lang="en-US" dirty="0"/>
              <a:t>Selecting the right skill is hard</a:t>
            </a:r>
          </a:p>
          <a:p>
            <a:pPr lvl="1"/>
            <a:r>
              <a:rPr lang="en-US" dirty="0"/>
              <a:t>Confusion of SELECT fields v. WHERE or ON</a:t>
            </a:r>
          </a:p>
          <a:p>
            <a:pPr lvl="1"/>
            <a:endParaRPr lang="en-US" dirty="0"/>
          </a:p>
          <a:p>
            <a:r>
              <a:rPr lang="en-US" dirty="0"/>
              <a:t>ChatGPT</a:t>
            </a:r>
          </a:p>
          <a:p>
            <a:pPr lvl="1"/>
            <a:r>
              <a:rPr lang="en-US" dirty="0"/>
              <a:t>Allow paste, but prevent copying / </a:t>
            </a:r>
            <a:r>
              <a:rPr lang="en-US" dirty="0" err="1"/>
              <a:t>drag+drop</a:t>
            </a:r>
            <a:endParaRPr lang="en-US" dirty="0"/>
          </a:p>
          <a:p>
            <a:pPr lvl="1"/>
            <a:r>
              <a:rPr lang="en-US" dirty="0"/>
              <a:t>Don’t align with ChatGPT expectations of pk = </a:t>
            </a:r>
            <a:r>
              <a:rPr lang="en-US" dirty="0" err="1"/>
              <a:t>fk</a:t>
            </a:r>
            <a:r>
              <a:rPr lang="en-US" dirty="0"/>
              <a:t> name and </a:t>
            </a:r>
            <a:r>
              <a:rPr lang="en-US" dirty="0" err="1"/>
              <a:t>Snake_Case</a:t>
            </a:r>
            <a:endParaRPr lang="en-US" dirty="0"/>
          </a:p>
          <a:p>
            <a:pPr lvl="1"/>
            <a:r>
              <a:rPr lang="en-US" dirty="0"/>
              <a:t>Detect ; character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197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91B2D-84DD-7147-776A-735B4B7CD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 tutorials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C9CAD-C866-7E06-2687-1373933A9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Select / From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Order By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Where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And / Or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Inner Join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Left Outer Join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Key Practice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Self-join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Group By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FD1F59-1720-C769-689E-09538A908C7B}"/>
              </a:ext>
            </a:extLst>
          </p:cNvPr>
          <p:cNvSpPr/>
          <p:nvPr/>
        </p:nvSpPr>
        <p:spPr>
          <a:xfrm>
            <a:off x="5273566" y="1690688"/>
            <a:ext cx="6203731" cy="38769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Instructional Goals:</a:t>
            </a:r>
          </a:p>
          <a:p>
            <a:pPr algn="ctr"/>
            <a:endParaRPr lang="en-US" sz="2800" dirty="0"/>
          </a:p>
          <a:p>
            <a:r>
              <a:rPr lang="en-US" sz="2800" dirty="0"/>
              <a:t>Easy progression </a:t>
            </a:r>
          </a:p>
          <a:p>
            <a:r>
              <a:rPr lang="en-US" sz="2800" dirty="0"/>
              <a:t>Reinforce prior learning outcomes</a:t>
            </a:r>
          </a:p>
          <a:p>
            <a:r>
              <a:rPr lang="en-US" sz="2800" dirty="0"/>
              <a:t>Tutorial to Quiz progress</a:t>
            </a:r>
          </a:p>
          <a:p>
            <a:endParaRPr lang="en-US" sz="2800" dirty="0"/>
          </a:p>
          <a:p>
            <a:r>
              <a:rPr lang="en-US" sz="2800" dirty="0"/>
              <a:t>4-6 tutorial pages, 5 quiz problems</a:t>
            </a:r>
          </a:p>
          <a:p>
            <a:r>
              <a:rPr lang="en-US" sz="2800" dirty="0"/>
              <a:t>Video and in-class introduction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7888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B4A1B-630E-01BD-93DB-C8A33557D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75131"/>
            <a:ext cx="10515600" cy="882869"/>
          </a:xfrm>
        </p:spPr>
        <p:txBody>
          <a:bodyPr>
            <a:normAutofit/>
          </a:bodyPr>
          <a:lstStyle/>
          <a:p>
            <a:r>
              <a:rPr lang="en-US" sz="1800" dirty="0"/>
              <a:t>Source &amp; destination table, autocomplete, visualize results, error messages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but no hints</a:t>
            </a:r>
          </a:p>
        </p:txBody>
      </p:sp>
      <p:pic>
        <p:nvPicPr>
          <p:cNvPr id="4" name="sql">
            <a:hlinkClick r:id="" action="ppaction://media"/>
            <a:extLst>
              <a:ext uri="{FF2B5EF4-FFF2-40B4-BE49-F238E27FC236}">
                <a16:creationId xmlns:a16="http://schemas.microsoft.com/office/drawing/2014/main" id="{14CBA331-489A-71E8-EF90-A53C498C95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227" y="215982"/>
            <a:ext cx="10205545" cy="5562419"/>
          </a:xfrm>
        </p:spPr>
      </p:pic>
    </p:spTree>
    <p:extLst>
      <p:ext uri="{BB962C8B-B14F-4D97-AF65-F5344CB8AC3E}">
        <p14:creationId xmlns:p14="http://schemas.microsoft.com/office/powerpoint/2010/main" val="302976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8394C6-7711-71A9-7EDC-5894F62E3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problem – success rates were too low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AC413EE-7212-EA6F-06DB-E30B201943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0490129"/>
              </p:ext>
            </p:extLst>
          </p:nvPr>
        </p:nvGraphicFramePr>
        <p:xfrm>
          <a:off x="197069" y="2058987"/>
          <a:ext cx="5878293" cy="3372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D7F6994-FD0A-4CB3-BDB6-35EAEDE8E2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9982353"/>
              </p:ext>
            </p:extLst>
          </p:nvPr>
        </p:nvGraphicFramePr>
        <p:xfrm>
          <a:off x="6116640" y="2058987"/>
          <a:ext cx="5878293" cy="3372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89839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3C144-9646-E478-F06E-49DCF4DAC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Numerous submissions per question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0F441C-2C51-8736-A634-46BC2F2BA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44140"/>
            <a:ext cx="10810384" cy="17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50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2661F-7205-EE75-711A-E3D75C189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 in time taken on all tutorials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8" name="Chart 7">
                <a:extLst>
                  <a:ext uri="{FF2B5EF4-FFF2-40B4-BE49-F238E27FC236}">
                    <a16:creationId xmlns:a16="http://schemas.microsoft.com/office/drawing/2014/main" id="{1C7FCCCA-73D7-2574-4BAB-D13E67138AB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707217714"/>
                  </p:ext>
                </p:extLst>
              </p:nvPr>
            </p:nvGraphicFramePr>
            <p:xfrm>
              <a:off x="275349" y="1588430"/>
              <a:ext cx="3748011" cy="164361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8" name="Chart 7">
                <a:extLst>
                  <a:ext uri="{FF2B5EF4-FFF2-40B4-BE49-F238E27FC236}">
                    <a16:creationId xmlns:a16="http://schemas.microsoft.com/office/drawing/2014/main" id="{1C7FCCCA-73D7-2574-4BAB-D13E67138A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5349" y="1588430"/>
                <a:ext cx="3748011" cy="16436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9" name="Chart 8">
                <a:extLst>
                  <a:ext uri="{FF2B5EF4-FFF2-40B4-BE49-F238E27FC236}">
                    <a16:creationId xmlns:a16="http://schemas.microsoft.com/office/drawing/2014/main" id="{FEFEEB63-59A1-478A-BCF5-C0EEB8BC862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761449468"/>
                  </p:ext>
                </p:extLst>
              </p:nvPr>
            </p:nvGraphicFramePr>
            <p:xfrm>
              <a:off x="4146309" y="1588429"/>
              <a:ext cx="3748011" cy="164361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9" name="Chart 8">
                <a:extLst>
                  <a:ext uri="{FF2B5EF4-FFF2-40B4-BE49-F238E27FC236}">
                    <a16:creationId xmlns:a16="http://schemas.microsoft.com/office/drawing/2014/main" id="{FEFEEB63-59A1-478A-BCF5-C0EEB8BC86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46309" y="1588429"/>
                <a:ext cx="3748011" cy="16436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0" name="Chart 9">
                <a:extLst>
                  <a:ext uri="{FF2B5EF4-FFF2-40B4-BE49-F238E27FC236}">
                    <a16:creationId xmlns:a16="http://schemas.microsoft.com/office/drawing/2014/main" id="{1E4663DD-13C6-4550-A2D3-22A0A612E99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817187798"/>
                  </p:ext>
                </p:extLst>
              </p:nvPr>
            </p:nvGraphicFramePr>
            <p:xfrm>
              <a:off x="7894320" y="1507100"/>
              <a:ext cx="3748011" cy="164361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10" name="Chart 9">
                <a:extLst>
                  <a:ext uri="{FF2B5EF4-FFF2-40B4-BE49-F238E27FC236}">
                    <a16:creationId xmlns:a16="http://schemas.microsoft.com/office/drawing/2014/main" id="{1E4663DD-13C6-4550-A2D3-22A0A612E9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94320" y="1507100"/>
                <a:ext cx="3748011" cy="16436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1" name="Chart 10">
                <a:extLst>
                  <a:ext uri="{FF2B5EF4-FFF2-40B4-BE49-F238E27FC236}">
                    <a16:creationId xmlns:a16="http://schemas.microsoft.com/office/drawing/2014/main" id="{9278DC8B-3F52-4477-8FB4-31430229EA6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181298947"/>
                  </p:ext>
                </p:extLst>
              </p:nvPr>
            </p:nvGraphicFramePr>
            <p:xfrm>
              <a:off x="1452880" y="4169512"/>
              <a:ext cx="3748011" cy="164361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8"/>
              </a:graphicData>
            </a:graphic>
          </p:graphicFrame>
        </mc:Choice>
        <mc:Fallback xmlns="">
          <p:pic>
            <p:nvPicPr>
              <p:cNvPr id="11" name="Chart 10">
                <a:extLst>
                  <a:ext uri="{FF2B5EF4-FFF2-40B4-BE49-F238E27FC236}">
                    <a16:creationId xmlns:a16="http://schemas.microsoft.com/office/drawing/2014/main" id="{9278DC8B-3F52-4477-8FB4-31430229EA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52880" y="4169512"/>
                <a:ext cx="3748011" cy="16436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2" name="Chart 11">
                <a:extLst>
                  <a:ext uri="{FF2B5EF4-FFF2-40B4-BE49-F238E27FC236}">
                    <a16:creationId xmlns:a16="http://schemas.microsoft.com/office/drawing/2014/main" id="{EA46D1BC-0C94-490A-B010-C98F7C5C14E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59177663"/>
                  </p:ext>
                </p:extLst>
              </p:nvPr>
            </p:nvGraphicFramePr>
            <p:xfrm>
              <a:off x="6096000" y="4169513"/>
              <a:ext cx="3748011" cy="164361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0"/>
              </a:graphicData>
            </a:graphic>
          </p:graphicFrame>
        </mc:Choice>
        <mc:Fallback xmlns="">
          <p:pic>
            <p:nvPicPr>
              <p:cNvPr id="12" name="Chart 11">
                <a:extLst>
                  <a:ext uri="{FF2B5EF4-FFF2-40B4-BE49-F238E27FC236}">
                    <a16:creationId xmlns:a16="http://schemas.microsoft.com/office/drawing/2014/main" id="{EA46D1BC-0C94-490A-B010-C98F7C5C14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96000" y="4169513"/>
                <a:ext cx="3748011" cy="164361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6595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F5250-F265-8543-6BF7-8E750D7C3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students take longer, but all have occasional struggles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6AA78B-CB63-E347-BF23-DB31E0C79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97" y="2368385"/>
            <a:ext cx="11741806" cy="23139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E0B1A2-05F8-B371-2DF8-21385BD48AF0}"/>
              </a:ext>
            </a:extLst>
          </p:cNvPr>
          <p:cNvSpPr/>
          <p:nvPr/>
        </p:nvSpPr>
        <p:spPr>
          <a:xfrm>
            <a:off x="130503" y="2222937"/>
            <a:ext cx="11953765" cy="1529255"/>
          </a:xfrm>
          <a:prstGeom prst="rect">
            <a:avLst/>
          </a:prstGeom>
          <a:noFill/>
          <a:ln w="76200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79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964</Words>
  <Application>Microsoft Office PowerPoint</Application>
  <PresentationFormat>Widescreen</PresentationFormat>
  <Paragraphs>171</Paragraphs>
  <Slides>38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Office Theme</vt:lpstr>
      <vt:lpstr>Patterns of student success when learning SQL</vt:lpstr>
      <vt:lpstr>Excel.fun website</vt:lpstr>
      <vt:lpstr>Hints, errors, and yes/no feedback</vt:lpstr>
      <vt:lpstr>SQL tutorials </vt:lpstr>
      <vt:lpstr>Source &amp; destination table, autocomplete, visualize results, error messages but no hints</vt:lpstr>
      <vt:lpstr>Core problem – success rates were too low</vt:lpstr>
      <vt:lpstr>Numerous submissions per question</vt:lpstr>
      <vt:lpstr>Outliers in time taken on all tutorials</vt:lpstr>
      <vt:lpstr>Some students take longer, but all have occasional struggles</vt:lpstr>
      <vt:lpstr>Learning Curve Analysis</vt:lpstr>
      <vt:lpstr>Learning curve shows problems</vt:lpstr>
      <vt:lpstr>PowerPoint Presentation</vt:lpstr>
      <vt:lpstr>PowerPoint Presentation</vt:lpstr>
      <vt:lpstr>PowerPoint Presentation</vt:lpstr>
      <vt:lpstr>Select / From</vt:lpstr>
      <vt:lpstr>Sample of wrong answers</vt:lpstr>
      <vt:lpstr>Wrong answers</vt:lpstr>
      <vt:lpstr>Order By</vt:lpstr>
      <vt:lpstr>PowerPoint Presentation</vt:lpstr>
      <vt:lpstr>Sample of wrong answers</vt:lpstr>
      <vt:lpstr>Where</vt:lpstr>
      <vt:lpstr>PowerPoint Presentation</vt:lpstr>
      <vt:lpstr>Sample of wrong answers</vt:lpstr>
      <vt:lpstr>And / Or</vt:lpstr>
      <vt:lpstr>PowerPoint Presentation</vt:lpstr>
      <vt:lpstr>Sample of wrong answers</vt:lpstr>
      <vt:lpstr>Inner Join</vt:lpstr>
      <vt:lpstr>PowerPoint Presentation</vt:lpstr>
      <vt:lpstr>Sample of wrong answers</vt:lpstr>
      <vt:lpstr>Problem with feedback</vt:lpstr>
      <vt:lpstr>Challenges</vt:lpstr>
      <vt:lpstr>How does ChatGPT do in answering?</vt:lpstr>
      <vt:lpstr>PowerPoint Presentation</vt:lpstr>
      <vt:lpstr>How to encourage students to work?</vt:lpstr>
      <vt:lpstr>So how many students used ChatGPT?</vt:lpstr>
      <vt:lpstr>PowerPoint Presentation</vt:lpstr>
      <vt:lpstr>PowerPoint Presentation</vt:lpstr>
      <vt:lpstr>Lessons learned</vt:lpstr>
    </vt:vector>
  </TitlesOfParts>
  <Company>West Virginia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Nathan Garrett</dc:creator>
  <cp:lastModifiedBy>Nathan Garrett</cp:lastModifiedBy>
  <cp:revision>39</cp:revision>
  <dcterms:created xsi:type="dcterms:W3CDTF">2024-07-25T15:36:29Z</dcterms:created>
  <dcterms:modified xsi:type="dcterms:W3CDTF">2024-08-09T22:46:23Z</dcterms:modified>
</cp:coreProperties>
</file>